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4" r:id="rId6"/>
    <p:sldId id="260" r:id="rId7"/>
    <p:sldId id="261" r:id="rId8"/>
    <p:sldId id="262" r:id="rId9"/>
    <p:sldId id="263" r:id="rId10"/>
    <p:sldId id="265" r:id="rId11"/>
  </p:sldIdLst>
  <p:sldSz cx="14630400" cy="8229600"/>
  <p:notesSz cx="8229600" cy="14630400"/>
  <p:embeddedFontLst>
    <p:embeddedFont>
      <p:font typeface="Didact Gothic" panose="00000500000000000000" pitchFamily="2" charset="0"/>
      <p:regular r:id="rId13"/>
    </p:embeddedFont>
    <p:embeddedFont>
      <p:font typeface="Julius Sans One" panose="020B0604020202020204" charset="0"/>
      <p:regular r:id="rId14"/>
    </p:embeddedFont>
    <p:embeddedFont>
      <p:font typeface="Lora" pitchFamily="2" charset="0"/>
      <p:regular r:id="rId15"/>
    </p:embeddedFont>
    <p:embeddedFont>
      <p:font typeface="Source Sans Pro" panose="020B050303040302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565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122527"/>
            <a:ext cx="4869061" cy="3984546"/>
          </a:xfrm>
          <a:prstGeom prst="rect">
            <a:avLst/>
          </a:prstGeom>
        </p:spPr>
      </p:pic>
      <p:sp>
        <p:nvSpPr>
          <p:cNvPr id="4" name="Text 0"/>
          <p:cNvSpPr/>
          <p:nvPr/>
        </p:nvSpPr>
        <p:spPr>
          <a:xfrm>
            <a:off x="6350437" y="1366242"/>
            <a:ext cx="7415927" cy="2004060"/>
          </a:xfrm>
          <a:prstGeom prst="rect">
            <a:avLst/>
          </a:prstGeom>
          <a:noFill/>
          <a:ln/>
        </p:spPr>
        <p:txBody>
          <a:bodyPr wrap="square" lIns="0" tIns="0" rIns="0" bIns="0" rtlCol="0" anchor="t"/>
          <a:lstStyle/>
          <a:p>
            <a:pPr marL="0" indent="0">
              <a:lnSpc>
                <a:spcPts val="7850"/>
              </a:lnSpc>
              <a:buNone/>
            </a:pPr>
            <a:r>
              <a:rPr lang="en-US" sz="6300" dirty="0">
                <a:solidFill>
                  <a:srgbClr val="38512F"/>
                </a:solidFill>
                <a:latin typeface="Lora" pitchFamily="34" charset="0"/>
                <a:ea typeface="Lora" pitchFamily="34" charset="-122"/>
                <a:cs typeface="Lora" pitchFamily="34" charset="-120"/>
              </a:rPr>
              <a:t>MY INTERNSHIP EXPERIENCE</a:t>
            </a:r>
            <a:endParaRPr lang="en-US" sz="6300" dirty="0"/>
          </a:p>
        </p:txBody>
      </p:sp>
      <p:sp>
        <p:nvSpPr>
          <p:cNvPr id="5" name="Text 1"/>
          <p:cNvSpPr/>
          <p:nvPr/>
        </p:nvSpPr>
        <p:spPr>
          <a:xfrm>
            <a:off x="6350437" y="3740587"/>
            <a:ext cx="7415927" cy="395049"/>
          </a:xfrm>
          <a:prstGeom prst="rect">
            <a:avLst/>
          </a:prstGeom>
          <a:noFill/>
          <a:ln/>
        </p:spPr>
        <p:txBody>
          <a:bodyPr wrap="none" lIns="0" tIns="0" rIns="0" bIns="0" rtlCol="0" anchor="t"/>
          <a:lstStyle/>
          <a:p>
            <a:pPr marL="0" indent="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WSA-MERN STACK</a:t>
            </a:r>
            <a:endParaRPr lang="en-US" sz="1900" dirty="0"/>
          </a:p>
        </p:txBody>
      </p:sp>
      <p:sp>
        <p:nvSpPr>
          <p:cNvPr id="6" name="Text 2"/>
          <p:cNvSpPr/>
          <p:nvPr/>
        </p:nvSpPr>
        <p:spPr>
          <a:xfrm>
            <a:off x="6350437" y="4413290"/>
            <a:ext cx="7415927" cy="395049"/>
          </a:xfrm>
          <a:prstGeom prst="rect">
            <a:avLst/>
          </a:prstGeom>
          <a:noFill/>
          <a:ln/>
        </p:spPr>
        <p:txBody>
          <a:bodyPr wrap="none" lIns="0" tIns="0" rIns="0" bIns="0" rtlCol="0" anchor="t"/>
          <a:lstStyle/>
          <a:p>
            <a:pPr marL="0" indent="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Presented By:</a:t>
            </a:r>
            <a:endParaRPr lang="en-US" sz="1900" dirty="0"/>
          </a:p>
        </p:txBody>
      </p:sp>
      <p:sp>
        <p:nvSpPr>
          <p:cNvPr id="7" name="Text 3"/>
          <p:cNvSpPr/>
          <p:nvPr/>
        </p:nvSpPr>
        <p:spPr>
          <a:xfrm>
            <a:off x="6350437" y="5085993"/>
            <a:ext cx="7415927" cy="395049"/>
          </a:xfrm>
          <a:prstGeom prst="rect">
            <a:avLst/>
          </a:prstGeom>
          <a:noFill/>
          <a:ln/>
        </p:spPr>
        <p:txBody>
          <a:bodyPr wrap="none" lIns="0" tIns="0" rIns="0" bIns="0" rtlCol="0" anchor="t"/>
          <a:lstStyle/>
          <a:p>
            <a:pPr marL="0" indent="0">
              <a:lnSpc>
                <a:spcPts val="3100"/>
              </a:lnSpc>
              <a:buNone/>
            </a:pPr>
            <a:r>
              <a:rPr lang="en-US" sz="1900" dirty="0"/>
              <a:t>HIMANSHU MONDAL</a:t>
            </a:r>
          </a:p>
        </p:txBody>
      </p:sp>
      <p:sp>
        <p:nvSpPr>
          <p:cNvPr id="8" name="Text 4"/>
          <p:cNvSpPr/>
          <p:nvPr/>
        </p:nvSpPr>
        <p:spPr>
          <a:xfrm>
            <a:off x="6350437" y="5758696"/>
            <a:ext cx="7415927" cy="395049"/>
          </a:xfrm>
          <a:prstGeom prst="rect">
            <a:avLst/>
          </a:prstGeom>
          <a:noFill/>
          <a:ln/>
        </p:spPr>
        <p:txBody>
          <a:bodyPr wrap="none" lIns="0" tIns="0" rIns="0" bIns="0" rtlCol="0" anchor="t"/>
          <a:lstStyle/>
          <a:p>
            <a:pPr marL="0" indent="0">
              <a:lnSpc>
                <a:spcPts val="3100"/>
              </a:lnSpc>
              <a:buNone/>
            </a:pPr>
            <a:r>
              <a:rPr lang="en-US" sz="1900" dirty="0"/>
              <a:t>himanshumondal03@gmail.com</a:t>
            </a:r>
          </a:p>
        </p:txBody>
      </p:sp>
      <p:sp>
        <p:nvSpPr>
          <p:cNvPr id="9" name="Shape 5"/>
          <p:cNvSpPr/>
          <p:nvPr/>
        </p:nvSpPr>
        <p:spPr>
          <a:xfrm>
            <a:off x="6350437" y="6449854"/>
            <a:ext cx="394930" cy="394930"/>
          </a:xfrm>
          <a:prstGeom prst="roundRect">
            <a:avLst>
              <a:gd name="adj" fmla="val 23151155"/>
            </a:avLst>
          </a:prstGeom>
          <a:solidFill>
            <a:srgbClr val="DC813C"/>
          </a:solidFill>
          <a:ln w="7620">
            <a:solidFill>
              <a:srgbClr val="FFFFFF"/>
            </a:solidFill>
            <a:prstDash val="solid"/>
          </a:ln>
        </p:spPr>
      </p:sp>
      <p:sp>
        <p:nvSpPr>
          <p:cNvPr id="10" name="Text 6"/>
          <p:cNvSpPr/>
          <p:nvPr/>
        </p:nvSpPr>
        <p:spPr>
          <a:xfrm>
            <a:off x="6480572" y="6598563"/>
            <a:ext cx="134541"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Source Sans Pro" pitchFamily="34" charset="0"/>
                <a:ea typeface="Source Sans Pro" pitchFamily="34" charset="-122"/>
                <a:cs typeface="Source Sans Pro" pitchFamily="34" charset="-120"/>
              </a:rPr>
              <a:t>HM</a:t>
            </a:r>
            <a:endParaRPr lang="en-US" sz="750" dirty="0"/>
          </a:p>
        </p:txBody>
      </p:sp>
      <p:sp>
        <p:nvSpPr>
          <p:cNvPr id="11" name="Text 7"/>
          <p:cNvSpPr/>
          <p:nvPr/>
        </p:nvSpPr>
        <p:spPr>
          <a:xfrm>
            <a:off x="6868716" y="6431399"/>
            <a:ext cx="2854404" cy="431959"/>
          </a:xfrm>
          <a:prstGeom prst="rect">
            <a:avLst/>
          </a:prstGeom>
          <a:noFill/>
          <a:ln/>
        </p:spPr>
        <p:txBody>
          <a:bodyPr wrap="none" lIns="0" tIns="0" rIns="0" bIns="0" rtlCol="0" anchor="t"/>
          <a:lstStyle/>
          <a:p>
            <a:pPr marL="0" indent="0" algn="l">
              <a:lnSpc>
                <a:spcPts val="3400"/>
              </a:lnSpc>
              <a:buNone/>
            </a:pPr>
            <a:r>
              <a:rPr lang="en-US" sz="2400" b="1" dirty="0">
                <a:solidFill>
                  <a:srgbClr val="3A3630"/>
                </a:solidFill>
                <a:latin typeface="Source Sans Pro" pitchFamily="34" charset="0"/>
                <a:ea typeface="Source Sans Pro" pitchFamily="34" charset="-122"/>
                <a:cs typeface="Source Sans Pro" pitchFamily="34" charset="-120"/>
              </a:rPr>
              <a:t>by Himanshu Mondal</a:t>
            </a:r>
            <a:endParaRPr lang="en-US" sz="2400" dirty="0"/>
          </a:p>
        </p:txBody>
      </p:sp>
      <p:pic>
        <p:nvPicPr>
          <p:cNvPr id="12" name="Picture 4" descr="Best Online Full Stack Developer Course ...">
            <a:extLst>
              <a:ext uri="{FF2B5EF4-FFF2-40B4-BE49-F238E27FC236}">
                <a16:creationId xmlns:a16="http://schemas.microsoft.com/office/drawing/2014/main" id="{F0ACB508-7ACF-E3DA-16C1-B2EFE90AE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152" y="-9935"/>
            <a:ext cx="2753248" cy="14029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6F7EE69-C797-295B-6528-F10EDA51AEFF}"/>
              </a:ext>
            </a:extLst>
          </p:cNvPr>
          <p:cNvPicPr>
            <a:picLocks noChangeAspect="1"/>
          </p:cNvPicPr>
          <p:nvPr/>
        </p:nvPicPr>
        <p:blipFill>
          <a:blip r:embed="rId6"/>
          <a:stretch>
            <a:fillRect/>
          </a:stretch>
        </p:blipFill>
        <p:spPr>
          <a:xfrm>
            <a:off x="11024418" y="7134072"/>
            <a:ext cx="3534268" cy="10955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56CC87-235C-4655-EABB-EA1BA150E6D2}"/>
              </a:ext>
            </a:extLst>
          </p:cNvPr>
          <p:cNvSpPr txBox="1"/>
          <p:nvPr/>
        </p:nvSpPr>
        <p:spPr>
          <a:xfrm>
            <a:off x="3436536" y="3235938"/>
            <a:ext cx="7536264" cy="1757725"/>
          </a:xfrm>
          <a:prstGeom prst="rect">
            <a:avLst/>
          </a:prstGeom>
          <a:noFill/>
        </p:spPr>
        <p:txBody>
          <a:bodyPr wrap="square">
            <a:spAutoFit/>
          </a:bodyPr>
          <a:lstStyle/>
          <a:p>
            <a:pPr algn="ctr">
              <a:lnSpc>
                <a:spcPts val="14400"/>
              </a:lnSpc>
            </a:pPr>
            <a:r>
              <a:rPr lang="en-US" sz="9600" b="1" u="sng" dirty="0">
                <a:solidFill>
                  <a:srgbClr val="FF0000"/>
                </a:solidFill>
                <a:latin typeface="Julius Sans One"/>
                <a:ea typeface="Julius Sans One"/>
                <a:cs typeface="Julius Sans One"/>
                <a:sym typeface="Julius Sans One"/>
              </a:rPr>
              <a:t>THANK YOU</a:t>
            </a:r>
          </a:p>
        </p:txBody>
      </p:sp>
      <p:pic>
        <p:nvPicPr>
          <p:cNvPr id="4" name="Picture 4" descr="Best Online Full Stack Developer Course ...">
            <a:extLst>
              <a:ext uri="{FF2B5EF4-FFF2-40B4-BE49-F238E27FC236}">
                <a16:creationId xmlns:a16="http://schemas.microsoft.com/office/drawing/2014/main" id="{DAA4C02D-7CAB-65BA-4BE6-1507A603D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6532" y="0"/>
            <a:ext cx="2543868" cy="1296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05C9DF-5DFD-8016-422F-DE4194AA2F26}"/>
              </a:ext>
            </a:extLst>
          </p:cNvPr>
          <p:cNvPicPr>
            <a:picLocks noChangeAspect="1"/>
          </p:cNvPicPr>
          <p:nvPr/>
        </p:nvPicPr>
        <p:blipFill>
          <a:blip r:embed="rId3"/>
          <a:stretch>
            <a:fillRect/>
          </a:stretch>
        </p:blipFill>
        <p:spPr>
          <a:xfrm>
            <a:off x="10972800" y="7023669"/>
            <a:ext cx="3534268" cy="1095528"/>
          </a:xfrm>
          <a:prstGeom prst="rect">
            <a:avLst/>
          </a:prstGeom>
        </p:spPr>
      </p:pic>
    </p:spTree>
    <p:extLst>
      <p:ext uri="{BB962C8B-B14F-4D97-AF65-F5344CB8AC3E}">
        <p14:creationId xmlns:p14="http://schemas.microsoft.com/office/powerpoint/2010/main" val="2929349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0"/>
          <p:cNvSpPr/>
          <p:nvPr/>
        </p:nvSpPr>
        <p:spPr>
          <a:xfrm>
            <a:off x="968693" y="722828"/>
            <a:ext cx="3303746" cy="412909"/>
          </a:xfrm>
          <a:prstGeom prst="rect">
            <a:avLst/>
          </a:prstGeom>
          <a:noFill/>
          <a:ln/>
        </p:spPr>
        <p:txBody>
          <a:bodyPr wrap="none" lIns="0" tIns="0" rIns="0" bIns="0" rtlCol="0" anchor="t"/>
          <a:lstStyle/>
          <a:p>
            <a:pPr marL="0" indent="0">
              <a:lnSpc>
                <a:spcPts val="3250"/>
              </a:lnSpc>
              <a:buNone/>
            </a:pPr>
            <a:r>
              <a:rPr lang="en-US" sz="2600" dirty="0">
                <a:solidFill>
                  <a:srgbClr val="38512F"/>
                </a:solidFill>
                <a:latin typeface="Lora" pitchFamily="34" charset="0"/>
                <a:ea typeface="Lora" pitchFamily="34" charset="-122"/>
                <a:cs typeface="Lora" pitchFamily="34" charset="-120"/>
              </a:rPr>
              <a:t>Table of contents</a:t>
            </a:r>
            <a:endParaRPr lang="en-US" sz="2600" dirty="0"/>
          </a:p>
        </p:txBody>
      </p:sp>
      <p:sp>
        <p:nvSpPr>
          <p:cNvPr id="5" name="Shape 1"/>
          <p:cNvSpPr/>
          <p:nvPr/>
        </p:nvSpPr>
        <p:spPr>
          <a:xfrm>
            <a:off x="968632" y="1409971"/>
            <a:ext cx="315873" cy="315873"/>
          </a:xfrm>
          <a:prstGeom prst="roundRect">
            <a:avLst>
              <a:gd name="adj" fmla="val 6668"/>
            </a:avLst>
          </a:prstGeom>
          <a:solidFill>
            <a:srgbClr val="F3E7D4"/>
          </a:solidFill>
          <a:ln/>
        </p:spPr>
        <p:txBody>
          <a:bodyPr/>
          <a:lstStyle/>
          <a:p>
            <a:endParaRPr lang="en-IN"/>
          </a:p>
        </p:txBody>
      </p:sp>
      <p:sp>
        <p:nvSpPr>
          <p:cNvPr id="6" name="Text 2"/>
          <p:cNvSpPr/>
          <p:nvPr/>
        </p:nvSpPr>
        <p:spPr>
          <a:xfrm>
            <a:off x="1090493" y="1496725"/>
            <a:ext cx="72152" cy="1968827"/>
          </a:xfrm>
          <a:prstGeom prst="rect">
            <a:avLst/>
          </a:prstGeom>
          <a:noFill/>
          <a:ln/>
        </p:spPr>
        <p:txBody>
          <a:bodyPr wrap="none" lIns="0" tIns="0" rIns="0" bIns="0" rtlCol="0" anchor="t"/>
          <a:lstStyle/>
          <a:p>
            <a:pPr marL="0" indent="0" algn="ctr">
              <a:lnSpc>
                <a:spcPts val="1550"/>
              </a:lnSpc>
              <a:buNone/>
            </a:pPr>
            <a:r>
              <a:rPr lang="en-US" sz="1550" dirty="0">
                <a:solidFill>
                  <a:srgbClr val="3A3630"/>
                </a:solidFill>
                <a:latin typeface="Lora" pitchFamily="34" charset="0"/>
                <a:ea typeface="Lora" pitchFamily="34" charset="-122"/>
                <a:cs typeface="Lora" pitchFamily="34" charset="-120"/>
              </a:rPr>
              <a:t>1</a:t>
            </a:r>
            <a:endParaRPr lang="en-US" sz="1550" dirty="0"/>
          </a:p>
        </p:txBody>
      </p:sp>
      <p:sp>
        <p:nvSpPr>
          <p:cNvPr id="7" name="Text 3"/>
          <p:cNvSpPr/>
          <p:nvPr/>
        </p:nvSpPr>
        <p:spPr>
          <a:xfrm>
            <a:off x="1382341" y="1464739"/>
            <a:ext cx="1651873" cy="233108"/>
          </a:xfrm>
          <a:prstGeom prst="rect">
            <a:avLst/>
          </a:prstGeom>
          <a:noFill/>
          <a:ln/>
        </p:spPr>
        <p:txBody>
          <a:bodyPr wrap="none" lIns="0" tIns="0" rIns="0" bIns="0" rtlCol="0" anchor="t"/>
          <a:lstStyle/>
          <a:p>
            <a:pPr marL="0" indent="0">
              <a:lnSpc>
                <a:spcPts val="1600"/>
              </a:lnSpc>
              <a:buNone/>
            </a:pPr>
            <a:r>
              <a:rPr lang="en-US" sz="1600" b="1" dirty="0">
                <a:solidFill>
                  <a:srgbClr val="3A3630"/>
                </a:solidFill>
                <a:latin typeface="Lora" pitchFamily="34" charset="0"/>
                <a:ea typeface="Lora" pitchFamily="34" charset="-122"/>
                <a:cs typeface="Lora" pitchFamily="34" charset="-120"/>
              </a:rPr>
              <a:t>Overview</a:t>
            </a:r>
            <a:endParaRPr lang="en-US" sz="1600" b="1" dirty="0"/>
          </a:p>
        </p:txBody>
      </p:sp>
      <p:sp>
        <p:nvSpPr>
          <p:cNvPr id="8" name="Text 4"/>
          <p:cNvSpPr/>
          <p:nvPr/>
        </p:nvSpPr>
        <p:spPr>
          <a:xfrm>
            <a:off x="1382341" y="1782025"/>
            <a:ext cx="5862612" cy="1683527"/>
          </a:xfrm>
          <a:prstGeom prst="rect">
            <a:avLst/>
          </a:prstGeom>
          <a:noFill/>
          <a:ln/>
        </p:spPr>
        <p:txBody>
          <a:bodyPr wrap="square" lIns="0" tIns="0" rIns="0" bIns="0" rtlCol="0" anchor="t"/>
          <a:lstStyle/>
          <a:p>
            <a:pPr marL="0" indent="0">
              <a:lnSpc>
                <a:spcPts val="1750"/>
              </a:lnSpc>
              <a:buNone/>
            </a:pPr>
            <a:r>
              <a:rPr lang="en-US" sz="1400" dirty="0">
                <a:solidFill>
                  <a:srgbClr val="3A3630"/>
                </a:solidFill>
                <a:latin typeface="Source Sans Pro" pitchFamily="34" charset="0"/>
                <a:ea typeface="Source Sans Pro" pitchFamily="34" charset="-122"/>
                <a:cs typeface="Source Sans Pro" pitchFamily="34" charset="-120"/>
              </a:rPr>
              <a:t>Full-stack development is a rapidly growing field in technology, involving work on both the front-end and back-end of web applications. A full-stack developer needs a deep understanding of various technologies and programming languages, including HTML, CSS, JavaScript, React, Node.js, and MongoDB. In our internship, we utilized these technologies to build and manage complete web applications, gaining practical experience across the entire development process.</a:t>
            </a:r>
            <a:endParaRPr lang="en-US" sz="1400" dirty="0"/>
          </a:p>
        </p:txBody>
      </p:sp>
      <p:sp>
        <p:nvSpPr>
          <p:cNvPr id="9" name="Shape 5"/>
          <p:cNvSpPr/>
          <p:nvPr/>
        </p:nvSpPr>
        <p:spPr>
          <a:xfrm>
            <a:off x="7349037" y="1413522"/>
            <a:ext cx="315873" cy="315873"/>
          </a:xfrm>
          <a:prstGeom prst="roundRect">
            <a:avLst>
              <a:gd name="adj" fmla="val 6668"/>
            </a:avLst>
          </a:prstGeom>
          <a:solidFill>
            <a:srgbClr val="F3E7D4"/>
          </a:solidFill>
          <a:ln/>
        </p:spPr>
      </p:sp>
      <p:sp>
        <p:nvSpPr>
          <p:cNvPr id="10" name="Text 6"/>
          <p:cNvSpPr/>
          <p:nvPr/>
        </p:nvSpPr>
        <p:spPr>
          <a:xfrm>
            <a:off x="7470897" y="1531156"/>
            <a:ext cx="106442" cy="198239"/>
          </a:xfrm>
          <a:prstGeom prst="rect">
            <a:avLst/>
          </a:prstGeom>
          <a:noFill/>
          <a:ln/>
        </p:spPr>
        <p:txBody>
          <a:bodyPr wrap="none" lIns="0" tIns="0" rIns="0" bIns="0" rtlCol="0" anchor="t"/>
          <a:lstStyle/>
          <a:p>
            <a:pPr marL="0" indent="0" algn="ctr">
              <a:lnSpc>
                <a:spcPts val="1550"/>
              </a:lnSpc>
              <a:buNone/>
            </a:pPr>
            <a:r>
              <a:rPr lang="en-US" sz="1550" dirty="0">
                <a:solidFill>
                  <a:srgbClr val="3A3630"/>
                </a:solidFill>
                <a:latin typeface="Lora" pitchFamily="34" charset="0"/>
                <a:ea typeface="Lora" pitchFamily="34" charset="-122"/>
                <a:cs typeface="Lora" pitchFamily="34" charset="-120"/>
              </a:rPr>
              <a:t>2</a:t>
            </a:r>
            <a:endParaRPr lang="en-US" sz="1550" dirty="0"/>
          </a:p>
        </p:txBody>
      </p:sp>
      <p:sp>
        <p:nvSpPr>
          <p:cNvPr id="11" name="Text 7"/>
          <p:cNvSpPr/>
          <p:nvPr/>
        </p:nvSpPr>
        <p:spPr>
          <a:xfrm>
            <a:off x="7701201" y="1523060"/>
            <a:ext cx="1651873" cy="206335"/>
          </a:xfrm>
          <a:prstGeom prst="rect">
            <a:avLst/>
          </a:prstGeom>
          <a:noFill/>
          <a:ln/>
        </p:spPr>
        <p:txBody>
          <a:bodyPr wrap="none" lIns="0" tIns="0" rIns="0" bIns="0" rtlCol="0" anchor="t"/>
          <a:lstStyle/>
          <a:p>
            <a:pPr marL="0" indent="0">
              <a:lnSpc>
                <a:spcPts val="1600"/>
              </a:lnSpc>
              <a:buNone/>
            </a:pPr>
            <a:r>
              <a:rPr lang="en-US" sz="1600" b="1" dirty="0">
                <a:solidFill>
                  <a:srgbClr val="3A3630"/>
                </a:solidFill>
                <a:latin typeface="Lora" pitchFamily="34" charset="0"/>
                <a:ea typeface="Lora" pitchFamily="34" charset="-122"/>
                <a:cs typeface="Lora" pitchFamily="34" charset="-120"/>
              </a:rPr>
              <a:t>Goals of Internship</a:t>
            </a:r>
            <a:endParaRPr lang="en-US" sz="1600" b="1" dirty="0"/>
          </a:p>
        </p:txBody>
      </p:sp>
      <p:sp>
        <p:nvSpPr>
          <p:cNvPr id="12" name="Text 8"/>
          <p:cNvSpPr/>
          <p:nvPr/>
        </p:nvSpPr>
        <p:spPr>
          <a:xfrm>
            <a:off x="7701201" y="1870239"/>
            <a:ext cx="5820013" cy="1479828"/>
          </a:xfrm>
          <a:prstGeom prst="rect">
            <a:avLst/>
          </a:prstGeom>
          <a:noFill/>
          <a:ln/>
        </p:spPr>
        <p:txBody>
          <a:bodyPr wrap="square" lIns="0" tIns="0" rIns="0" bIns="0" rtlCol="0" anchor="t"/>
          <a:lstStyle/>
          <a:p>
            <a:pPr marL="0" indent="0">
              <a:lnSpc>
                <a:spcPts val="1750"/>
              </a:lnSpc>
              <a:buNone/>
            </a:pPr>
            <a:r>
              <a:rPr lang="en-US" sz="1400" dirty="0">
                <a:solidFill>
                  <a:srgbClr val="3A3630"/>
                </a:solidFill>
                <a:latin typeface="Source Sans Pro" pitchFamily="34" charset="0"/>
                <a:ea typeface="Source Sans Pro" pitchFamily="34" charset="-122"/>
                <a:cs typeface="Source Sans Pro" pitchFamily="34" charset="-120"/>
              </a:rPr>
              <a:t>Gain foundational knowledge in HTML, CSS, and JavaScript to build and style web applications. Acquire a solid understanding of MongoD Express.js, React.js, and Node.js by working with these technologies in a real project. Develop practical skills in both front-end and back- end development by building and integrating features for the "Orderlt" food ordering system.</a:t>
            </a:r>
            <a:endParaRPr lang="en-US" sz="1400" dirty="0"/>
          </a:p>
        </p:txBody>
      </p:sp>
      <p:sp>
        <p:nvSpPr>
          <p:cNvPr id="13" name="Shape 9"/>
          <p:cNvSpPr/>
          <p:nvPr/>
        </p:nvSpPr>
        <p:spPr>
          <a:xfrm>
            <a:off x="968631" y="3654406"/>
            <a:ext cx="315873" cy="315873"/>
          </a:xfrm>
          <a:prstGeom prst="roundRect">
            <a:avLst>
              <a:gd name="adj" fmla="val 6668"/>
            </a:avLst>
          </a:prstGeom>
          <a:solidFill>
            <a:srgbClr val="F3E7D4"/>
          </a:solidFill>
          <a:ln/>
        </p:spPr>
      </p:sp>
      <p:sp>
        <p:nvSpPr>
          <p:cNvPr id="14" name="Text 10"/>
          <p:cNvSpPr/>
          <p:nvPr/>
        </p:nvSpPr>
        <p:spPr>
          <a:xfrm>
            <a:off x="1085716" y="3766008"/>
            <a:ext cx="110371" cy="198239"/>
          </a:xfrm>
          <a:prstGeom prst="rect">
            <a:avLst/>
          </a:prstGeom>
          <a:noFill/>
          <a:ln/>
        </p:spPr>
        <p:txBody>
          <a:bodyPr wrap="none" lIns="0" tIns="0" rIns="0" bIns="0" rtlCol="0" anchor="t"/>
          <a:lstStyle/>
          <a:p>
            <a:pPr marL="0" indent="0" algn="ctr">
              <a:lnSpc>
                <a:spcPts val="1550"/>
              </a:lnSpc>
              <a:buNone/>
            </a:pPr>
            <a:r>
              <a:rPr lang="en-US" sz="1550" dirty="0">
                <a:solidFill>
                  <a:srgbClr val="3A3630"/>
                </a:solidFill>
                <a:latin typeface="Lora" pitchFamily="34" charset="0"/>
                <a:ea typeface="Lora" pitchFamily="34" charset="-122"/>
                <a:cs typeface="Lora" pitchFamily="34" charset="-120"/>
              </a:rPr>
              <a:t>3</a:t>
            </a:r>
            <a:endParaRPr lang="en-US" sz="1550" dirty="0"/>
          </a:p>
        </p:txBody>
      </p:sp>
      <p:sp>
        <p:nvSpPr>
          <p:cNvPr id="15" name="Text 11"/>
          <p:cNvSpPr/>
          <p:nvPr/>
        </p:nvSpPr>
        <p:spPr>
          <a:xfrm>
            <a:off x="1424940" y="3709174"/>
            <a:ext cx="1764506" cy="206335"/>
          </a:xfrm>
          <a:prstGeom prst="rect">
            <a:avLst/>
          </a:prstGeom>
          <a:noFill/>
          <a:ln/>
        </p:spPr>
        <p:txBody>
          <a:bodyPr wrap="none" lIns="0" tIns="0" rIns="0" bIns="0" rtlCol="0" anchor="t"/>
          <a:lstStyle/>
          <a:p>
            <a:pPr marL="0" indent="0">
              <a:lnSpc>
                <a:spcPts val="1600"/>
              </a:lnSpc>
              <a:buNone/>
            </a:pPr>
            <a:r>
              <a:rPr lang="en-US" sz="1600" b="1" dirty="0">
                <a:solidFill>
                  <a:srgbClr val="3A3630"/>
                </a:solidFill>
                <a:latin typeface="Lora" pitchFamily="34" charset="0"/>
                <a:ea typeface="Lora" pitchFamily="34" charset="-122"/>
                <a:cs typeface="Lora" pitchFamily="34" charset="-120"/>
              </a:rPr>
              <a:t>Full stack development</a:t>
            </a:r>
            <a:endParaRPr lang="en-US" sz="1600" b="1" dirty="0"/>
          </a:p>
        </p:txBody>
      </p:sp>
      <p:sp>
        <p:nvSpPr>
          <p:cNvPr id="16" name="Text 12"/>
          <p:cNvSpPr/>
          <p:nvPr/>
        </p:nvSpPr>
        <p:spPr>
          <a:xfrm>
            <a:off x="1424878" y="4005916"/>
            <a:ext cx="5820013" cy="3500856"/>
          </a:xfrm>
          <a:prstGeom prst="rect">
            <a:avLst/>
          </a:prstGeom>
          <a:noFill/>
          <a:ln/>
        </p:spPr>
        <p:txBody>
          <a:bodyPr wrap="square" lIns="0" tIns="0" rIns="0" bIns="0" rtlCol="0" anchor="t"/>
          <a:lstStyle/>
          <a:p>
            <a:pPr marL="0" indent="0">
              <a:lnSpc>
                <a:spcPts val="1750"/>
              </a:lnSpc>
              <a:buNone/>
            </a:pPr>
            <a:r>
              <a:rPr lang="en-US" sz="1400" dirty="0">
                <a:solidFill>
                  <a:srgbClr val="3A3630"/>
                </a:solidFill>
                <a:latin typeface="Source Sans Pro" pitchFamily="34" charset="0"/>
                <a:ea typeface="Source Sans Pro" pitchFamily="34" charset="-122"/>
                <a:cs typeface="Source Sans Pro" pitchFamily="34" charset="-120"/>
              </a:rPr>
              <a:t>Full-stack development is the process of designing, creating, and testing a complete web application. It involves working with a range of technologies and tools, including both front-end and back-end components. Full-stack developers are responsible for the entire development process, from initial design and coding to deployment and maintenance. They work with various technologies such as HTML, CSS, and JavaScript for the front- end, and server-side languages like Node.js, Python, or Ruby for the back-end. They also play a critical role in optimizing web applications for scalability and performance. They must have a deep understanding of how different components interact, ensuring that the front-end and back-end work seamlessly together. This often involves integrating APIs, managing version control systems like Git, and implementing responsive designs that work across various devices and screen sizes</a:t>
            </a:r>
            <a:endParaRPr lang="en-US" sz="1400" dirty="0"/>
          </a:p>
        </p:txBody>
      </p:sp>
      <p:sp>
        <p:nvSpPr>
          <p:cNvPr id="17" name="Shape 13"/>
          <p:cNvSpPr/>
          <p:nvPr/>
        </p:nvSpPr>
        <p:spPr>
          <a:xfrm>
            <a:off x="7295339" y="3648374"/>
            <a:ext cx="315873" cy="315873"/>
          </a:xfrm>
          <a:prstGeom prst="roundRect">
            <a:avLst>
              <a:gd name="adj" fmla="val 6668"/>
            </a:avLst>
          </a:prstGeom>
          <a:solidFill>
            <a:srgbClr val="F3E7D4"/>
          </a:solidFill>
          <a:ln/>
        </p:spPr>
      </p:sp>
      <p:sp>
        <p:nvSpPr>
          <p:cNvPr id="18" name="Text 14"/>
          <p:cNvSpPr/>
          <p:nvPr/>
        </p:nvSpPr>
        <p:spPr>
          <a:xfrm>
            <a:off x="7399579" y="3773733"/>
            <a:ext cx="107394" cy="198239"/>
          </a:xfrm>
          <a:prstGeom prst="rect">
            <a:avLst/>
          </a:prstGeom>
          <a:noFill/>
          <a:ln/>
        </p:spPr>
        <p:txBody>
          <a:bodyPr wrap="none" lIns="0" tIns="0" rIns="0" bIns="0" rtlCol="0" anchor="t"/>
          <a:lstStyle/>
          <a:p>
            <a:pPr marL="0" indent="0" algn="ctr">
              <a:lnSpc>
                <a:spcPts val="1550"/>
              </a:lnSpc>
              <a:buNone/>
            </a:pPr>
            <a:r>
              <a:rPr lang="en-US" sz="1550" dirty="0">
                <a:solidFill>
                  <a:srgbClr val="3A3630"/>
                </a:solidFill>
                <a:latin typeface="Lora" pitchFamily="34" charset="0"/>
                <a:ea typeface="Lora" pitchFamily="34" charset="-122"/>
                <a:cs typeface="Lora" pitchFamily="34" charset="-120"/>
              </a:rPr>
              <a:t>4</a:t>
            </a:r>
            <a:endParaRPr lang="en-US" sz="1550" dirty="0"/>
          </a:p>
        </p:txBody>
      </p:sp>
      <p:sp>
        <p:nvSpPr>
          <p:cNvPr id="19" name="Text 15"/>
          <p:cNvSpPr/>
          <p:nvPr/>
        </p:nvSpPr>
        <p:spPr>
          <a:xfrm>
            <a:off x="7701200" y="3757912"/>
            <a:ext cx="1651873" cy="206335"/>
          </a:xfrm>
          <a:prstGeom prst="rect">
            <a:avLst/>
          </a:prstGeom>
          <a:noFill/>
          <a:ln/>
        </p:spPr>
        <p:txBody>
          <a:bodyPr wrap="none" lIns="0" tIns="0" rIns="0" bIns="0" rtlCol="0" anchor="t"/>
          <a:lstStyle/>
          <a:p>
            <a:pPr marL="0" indent="0">
              <a:lnSpc>
                <a:spcPts val="1600"/>
              </a:lnSpc>
              <a:buNone/>
            </a:pPr>
            <a:r>
              <a:rPr lang="en-US" sz="1600" b="1" dirty="0">
                <a:solidFill>
                  <a:srgbClr val="3A3630"/>
                </a:solidFill>
                <a:latin typeface="Lora" pitchFamily="34" charset="0"/>
                <a:ea typeface="Lora" pitchFamily="34" charset="-122"/>
                <a:cs typeface="Lora" pitchFamily="34" charset="-120"/>
              </a:rPr>
              <a:t>MERN STACK</a:t>
            </a:r>
            <a:endParaRPr lang="en-US" sz="1600" b="1" dirty="0"/>
          </a:p>
        </p:txBody>
      </p:sp>
      <p:sp>
        <p:nvSpPr>
          <p:cNvPr id="20" name="Text 16"/>
          <p:cNvSpPr/>
          <p:nvPr/>
        </p:nvSpPr>
        <p:spPr>
          <a:xfrm>
            <a:off x="7664910" y="4195990"/>
            <a:ext cx="5820013" cy="1772593"/>
          </a:xfrm>
          <a:prstGeom prst="rect">
            <a:avLst/>
          </a:prstGeom>
          <a:noFill/>
          <a:ln/>
        </p:spPr>
        <p:txBody>
          <a:bodyPr wrap="square" lIns="0" tIns="0" rIns="0" bIns="0" rtlCol="0" anchor="t"/>
          <a:lstStyle/>
          <a:p>
            <a:pPr marL="0" indent="0">
              <a:lnSpc>
                <a:spcPts val="1750"/>
              </a:lnSpc>
              <a:buNone/>
            </a:pPr>
            <a:r>
              <a:rPr lang="en-US" sz="1400" dirty="0">
                <a:solidFill>
                  <a:srgbClr val="3A3630"/>
                </a:solidFill>
                <a:latin typeface="Source Sans Pro" pitchFamily="34" charset="0"/>
                <a:ea typeface="Source Sans Pro" pitchFamily="34" charset="-122"/>
                <a:cs typeface="Source Sans Pro" pitchFamily="34" charset="-120"/>
              </a:rPr>
              <a:t>Mongo Db is used to store and manage the application’s data. React.js is responsible for building the frontend user interface and handling user interactions. Express.js serves as the backend framework, handling HTTP requests, routing, and interaction with database. Node.js serves as the runtime environment for the server –side code, enabling communication between frontend and backend</a:t>
            </a:r>
            <a:endParaRPr lang="en-US" sz="1400" dirty="0"/>
          </a:p>
        </p:txBody>
      </p:sp>
      <p:pic>
        <p:nvPicPr>
          <p:cNvPr id="22" name="Picture 21">
            <a:extLst>
              <a:ext uri="{FF2B5EF4-FFF2-40B4-BE49-F238E27FC236}">
                <a16:creationId xmlns:a16="http://schemas.microsoft.com/office/drawing/2014/main" id="{5C4371BA-8E30-38C2-F7DF-59BBE150A215}"/>
              </a:ext>
            </a:extLst>
          </p:cNvPr>
          <p:cNvPicPr>
            <a:picLocks noChangeAspect="1"/>
          </p:cNvPicPr>
          <p:nvPr/>
        </p:nvPicPr>
        <p:blipFill>
          <a:blip r:embed="rId3"/>
          <a:stretch>
            <a:fillRect/>
          </a:stretch>
        </p:blipFill>
        <p:spPr>
          <a:xfrm>
            <a:off x="11096132" y="7134072"/>
            <a:ext cx="3534268" cy="10955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1842016"/>
            <a:ext cx="6438067" cy="726043"/>
          </a:xfrm>
          <a:prstGeom prst="rect">
            <a:avLst/>
          </a:prstGeom>
          <a:noFill/>
          <a:ln/>
        </p:spPr>
        <p:txBody>
          <a:bodyPr wrap="none" lIns="0" tIns="0" rIns="0" bIns="0" rtlCol="0" anchor="t"/>
          <a:lstStyle/>
          <a:p>
            <a:pPr marL="0" indent="0">
              <a:lnSpc>
                <a:spcPts val="5700"/>
              </a:lnSpc>
              <a:buNone/>
            </a:pPr>
            <a:r>
              <a:rPr lang="en-US" sz="4550" dirty="0">
                <a:solidFill>
                  <a:srgbClr val="38512F"/>
                </a:solidFill>
                <a:latin typeface="Lora" pitchFamily="34" charset="0"/>
                <a:ea typeface="Lora" pitchFamily="34" charset="-122"/>
                <a:cs typeface="Lora" pitchFamily="34" charset="-120"/>
              </a:rPr>
              <a:t>Front-end development</a:t>
            </a:r>
            <a:endParaRPr lang="en-US" sz="4550" dirty="0"/>
          </a:p>
        </p:txBody>
      </p:sp>
      <p:sp>
        <p:nvSpPr>
          <p:cNvPr id="3" name="Text 1"/>
          <p:cNvSpPr/>
          <p:nvPr/>
        </p:nvSpPr>
        <p:spPr>
          <a:xfrm>
            <a:off x="968693" y="318516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38512F"/>
                </a:solidFill>
                <a:latin typeface="Lora" pitchFamily="34" charset="0"/>
                <a:ea typeface="Lora" pitchFamily="34" charset="-122"/>
                <a:cs typeface="Lora" pitchFamily="34" charset="-120"/>
              </a:rPr>
              <a:t>HTML</a:t>
            </a:r>
            <a:endParaRPr lang="en-US" sz="2250" dirty="0"/>
          </a:p>
        </p:txBody>
      </p:sp>
      <p:sp>
        <p:nvSpPr>
          <p:cNvPr id="4" name="Text 2"/>
          <p:cNvSpPr/>
          <p:nvPr/>
        </p:nvSpPr>
        <p:spPr>
          <a:xfrm>
            <a:off x="968693" y="3795117"/>
            <a:ext cx="3828931" cy="1975247"/>
          </a:xfrm>
          <a:prstGeom prst="rect">
            <a:avLst/>
          </a:prstGeom>
          <a:noFill/>
          <a:ln/>
        </p:spPr>
        <p:txBody>
          <a:bodyPr wrap="square" lIns="0" tIns="0" rIns="0" bIns="0" rtlCol="0" anchor="t"/>
          <a:lstStyle/>
          <a:p>
            <a:pPr marL="0" indent="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HTML (HyperText Markup Language) is the standard language used to create and structure content on web pages. It defines the layout and elements like text, images, and links.</a:t>
            </a:r>
            <a:endParaRPr lang="en-US" sz="1900" dirty="0"/>
          </a:p>
        </p:txBody>
      </p:sp>
      <p:sp>
        <p:nvSpPr>
          <p:cNvPr id="5" name="Text 3"/>
          <p:cNvSpPr/>
          <p:nvPr/>
        </p:nvSpPr>
        <p:spPr>
          <a:xfrm>
            <a:off x="5407462" y="318516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38512F"/>
                </a:solidFill>
                <a:latin typeface="Lora" pitchFamily="34" charset="0"/>
                <a:ea typeface="Lora" pitchFamily="34" charset="-122"/>
                <a:cs typeface="Lora" pitchFamily="34" charset="-120"/>
              </a:rPr>
              <a:t>CSS</a:t>
            </a:r>
            <a:endParaRPr lang="en-US" sz="2250" dirty="0"/>
          </a:p>
        </p:txBody>
      </p:sp>
      <p:sp>
        <p:nvSpPr>
          <p:cNvPr id="6" name="Text 4"/>
          <p:cNvSpPr/>
          <p:nvPr/>
        </p:nvSpPr>
        <p:spPr>
          <a:xfrm>
            <a:off x="5407462" y="3795117"/>
            <a:ext cx="3828931" cy="2370296"/>
          </a:xfrm>
          <a:prstGeom prst="rect">
            <a:avLst/>
          </a:prstGeom>
          <a:noFill/>
          <a:ln/>
        </p:spPr>
        <p:txBody>
          <a:bodyPr wrap="square" lIns="0" tIns="0" rIns="0" bIns="0" rtlCol="0" anchor="t"/>
          <a:lstStyle/>
          <a:p>
            <a:pPr marL="0" indent="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CSS (Cascading Style Sheets) is a language used to style and layout web pages. It controls the design, including colors, fonts, spacing, and positioning of elements, enhancing HTML content.</a:t>
            </a:r>
            <a:endParaRPr lang="en-US" sz="1900" dirty="0"/>
          </a:p>
        </p:txBody>
      </p:sp>
      <p:sp>
        <p:nvSpPr>
          <p:cNvPr id="7" name="Text 5"/>
          <p:cNvSpPr/>
          <p:nvPr/>
        </p:nvSpPr>
        <p:spPr>
          <a:xfrm>
            <a:off x="9846231" y="3185160"/>
            <a:ext cx="2904530" cy="363141"/>
          </a:xfrm>
          <a:prstGeom prst="rect">
            <a:avLst/>
          </a:prstGeom>
          <a:noFill/>
          <a:ln/>
        </p:spPr>
        <p:txBody>
          <a:bodyPr wrap="none" lIns="0" tIns="0" rIns="0" bIns="0" rtlCol="0" anchor="t"/>
          <a:lstStyle/>
          <a:p>
            <a:pPr marL="0" indent="0">
              <a:lnSpc>
                <a:spcPts val="2850"/>
              </a:lnSpc>
              <a:buNone/>
            </a:pPr>
            <a:r>
              <a:rPr lang="en-US" sz="2250" dirty="0">
                <a:solidFill>
                  <a:srgbClr val="38512F"/>
                </a:solidFill>
                <a:latin typeface="Lora" pitchFamily="34" charset="0"/>
                <a:ea typeface="Lora" pitchFamily="34" charset="-122"/>
                <a:cs typeface="Lora" pitchFamily="34" charset="-120"/>
              </a:rPr>
              <a:t>JAVASCRIPT</a:t>
            </a:r>
            <a:endParaRPr lang="en-US" sz="2250" dirty="0"/>
          </a:p>
        </p:txBody>
      </p:sp>
      <p:sp>
        <p:nvSpPr>
          <p:cNvPr id="8" name="Text 6"/>
          <p:cNvSpPr/>
          <p:nvPr/>
        </p:nvSpPr>
        <p:spPr>
          <a:xfrm>
            <a:off x="9846231" y="3795117"/>
            <a:ext cx="3828931" cy="2370296"/>
          </a:xfrm>
          <a:prstGeom prst="rect">
            <a:avLst/>
          </a:prstGeom>
          <a:noFill/>
          <a:ln/>
        </p:spPr>
        <p:txBody>
          <a:bodyPr wrap="square" lIns="0" tIns="0" rIns="0" bIns="0" rtlCol="0" anchor="t"/>
          <a:lstStyle/>
          <a:p>
            <a:pPr marL="0" indent="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JavaScript is a programming language used to create interactive and dynamic content on web pages. It enables features like animations, form validations, and real-time updates, enhancing user experience.</a:t>
            </a:r>
            <a:endParaRPr lang="en-US" sz="1900" dirty="0"/>
          </a:p>
        </p:txBody>
      </p:sp>
      <p:pic>
        <p:nvPicPr>
          <p:cNvPr id="10" name="Picture 9">
            <a:extLst>
              <a:ext uri="{FF2B5EF4-FFF2-40B4-BE49-F238E27FC236}">
                <a16:creationId xmlns:a16="http://schemas.microsoft.com/office/drawing/2014/main" id="{80F22D2C-0CE7-B58B-01D3-F35EE0750C3C}"/>
              </a:ext>
            </a:extLst>
          </p:cNvPr>
          <p:cNvPicPr>
            <a:picLocks noChangeAspect="1"/>
          </p:cNvPicPr>
          <p:nvPr/>
        </p:nvPicPr>
        <p:blipFill>
          <a:blip r:embed="rId3"/>
          <a:stretch>
            <a:fillRect/>
          </a:stretch>
        </p:blipFill>
        <p:spPr>
          <a:xfrm>
            <a:off x="10983627" y="7053814"/>
            <a:ext cx="3534268" cy="10955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334720" y="667822"/>
            <a:ext cx="6371392" cy="712827"/>
          </a:xfrm>
          <a:prstGeom prst="rect">
            <a:avLst/>
          </a:prstGeom>
          <a:noFill/>
          <a:ln/>
        </p:spPr>
        <p:txBody>
          <a:bodyPr wrap="none" lIns="0" tIns="0" rIns="0" bIns="0" rtlCol="0" anchor="t"/>
          <a:lstStyle/>
          <a:p>
            <a:pPr marL="0" indent="0">
              <a:lnSpc>
                <a:spcPts val="5600"/>
              </a:lnSpc>
              <a:buNone/>
            </a:pPr>
            <a:r>
              <a:rPr lang="en-US" sz="4450" dirty="0">
                <a:solidFill>
                  <a:srgbClr val="38512F"/>
                </a:solidFill>
                <a:latin typeface="Lora" pitchFamily="34" charset="0"/>
                <a:ea typeface="Lora" pitchFamily="34" charset="-122"/>
                <a:cs typeface="Lora" pitchFamily="34" charset="-120"/>
              </a:rPr>
              <a:t>Architecture and design</a:t>
            </a:r>
            <a:endParaRPr lang="en-US" sz="4450" dirty="0"/>
          </a:p>
        </p:txBody>
      </p:sp>
      <p:pic>
        <p:nvPicPr>
          <p:cNvPr id="5" name="Image 2" descr="preencoded.png"/>
          <p:cNvPicPr>
            <a:picLocks noChangeAspect="1"/>
          </p:cNvPicPr>
          <p:nvPr/>
        </p:nvPicPr>
        <p:blipFill>
          <a:blip r:embed="rId4"/>
          <a:stretch>
            <a:fillRect/>
          </a:stretch>
        </p:blipFill>
        <p:spPr>
          <a:xfrm>
            <a:off x="6334720" y="1744147"/>
            <a:ext cx="1211937" cy="1939171"/>
          </a:xfrm>
          <a:prstGeom prst="rect">
            <a:avLst/>
          </a:prstGeom>
        </p:spPr>
      </p:pic>
      <p:sp>
        <p:nvSpPr>
          <p:cNvPr id="6" name="Text 1"/>
          <p:cNvSpPr/>
          <p:nvPr/>
        </p:nvSpPr>
        <p:spPr>
          <a:xfrm>
            <a:off x="7910155" y="1986439"/>
            <a:ext cx="2851666" cy="356354"/>
          </a:xfrm>
          <a:prstGeom prst="rect">
            <a:avLst/>
          </a:prstGeom>
          <a:noFill/>
          <a:ln/>
        </p:spPr>
        <p:txBody>
          <a:bodyPr wrap="none" lIns="0" tIns="0" rIns="0" bIns="0" rtlCol="0" anchor="t"/>
          <a:lstStyle/>
          <a:p>
            <a:pPr marL="0" indent="0" algn="l">
              <a:lnSpc>
                <a:spcPts val="2800"/>
              </a:lnSpc>
              <a:buNone/>
            </a:pPr>
            <a:r>
              <a:rPr lang="en-US" sz="2200" dirty="0">
                <a:solidFill>
                  <a:srgbClr val="3A3630"/>
                </a:solidFill>
                <a:latin typeface="Lora" pitchFamily="34" charset="0"/>
                <a:ea typeface="Lora" pitchFamily="34" charset="-122"/>
                <a:cs typeface="Lora" pitchFamily="34" charset="-120"/>
              </a:rPr>
              <a:t>Frontend</a:t>
            </a:r>
            <a:endParaRPr lang="en-US" sz="2200" dirty="0"/>
          </a:p>
        </p:txBody>
      </p:sp>
      <p:sp>
        <p:nvSpPr>
          <p:cNvPr id="7" name="Text 2"/>
          <p:cNvSpPr/>
          <p:nvPr/>
        </p:nvSpPr>
        <p:spPr>
          <a:xfrm>
            <a:off x="7910155" y="2488168"/>
            <a:ext cx="5871924" cy="387787"/>
          </a:xfrm>
          <a:prstGeom prst="rect">
            <a:avLst/>
          </a:prstGeom>
          <a:noFill/>
          <a:ln/>
        </p:spPr>
        <p:txBody>
          <a:bodyPr wrap="none" lIns="0" tIns="0" rIns="0" bIns="0" rtlCol="0" anchor="t"/>
          <a:lstStyle/>
          <a:p>
            <a:pPr marL="0" indent="0" algn="l">
              <a:lnSpc>
                <a:spcPts val="3050"/>
              </a:lnSpc>
              <a:buNone/>
            </a:pPr>
            <a:r>
              <a:rPr lang="en-US" sz="1900" dirty="0">
                <a:solidFill>
                  <a:srgbClr val="3A3630"/>
                </a:solidFill>
                <a:latin typeface="Source Sans Pro" pitchFamily="34" charset="0"/>
                <a:ea typeface="Source Sans Pro" pitchFamily="34" charset="-122"/>
                <a:cs typeface="Source Sans Pro" pitchFamily="34" charset="-120"/>
              </a:rPr>
              <a:t>React.js</a:t>
            </a:r>
            <a:endParaRPr lang="en-US" sz="1900" dirty="0"/>
          </a:p>
        </p:txBody>
      </p:sp>
      <p:pic>
        <p:nvPicPr>
          <p:cNvPr id="8" name="Image 3" descr="preencoded.png"/>
          <p:cNvPicPr>
            <a:picLocks noChangeAspect="1"/>
          </p:cNvPicPr>
          <p:nvPr/>
        </p:nvPicPr>
        <p:blipFill>
          <a:blip r:embed="rId5"/>
          <a:stretch>
            <a:fillRect/>
          </a:stretch>
        </p:blipFill>
        <p:spPr>
          <a:xfrm>
            <a:off x="6334720" y="3683317"/>
            <a:ext cx="1211937" cy="1939171"/>
          </a:xfrm>
          <a:prstGeom prst="rect">
            <a:avLst/>
          </a:prstGeom>
        </p:spPr>
      </p:pic>
      <p:sp>
        <p:nvSpPr>
          <p:cNvPr id="9" name="Text 3"/>
          <p:cNvSpPr/>
          <p:nvPr/>
        </p:nvSpPr>
        <p:spPr>
          <a:xfrm>
            <a:off x="7910155" y="3925610"/>
            <a:ext cx="2851666" cy="356354"/>
          </a:xfrm>
          <a:prstGeom prst="rect">
            <a:avLst/>
          </a:prstGeom>
          <a:noFill/>
          <a:ln/>
        </p:spPr>
        <p:txBody>
          <a:bodyPr wrap="none" lIns="0" tIns="0" rIns="0" bIns="0" rtlCol="0" anchor="t"/>
          <a:lstStyle/>
          <a:p>
            <a:pPr marL="0" indent="0" algn="l">
              <a:lnSpc>
                <a:spcPts val="2800"/>
              </a:lnSpc>
              <a:buNone/>
            </a:pPr>
            <a:r>
              <a:rPr lang="en-US" sz="2200" dirty="0">
                <a:solidFill>
                  <a:srgbClr val="3A3630"/>
                </a:solidFill>
                <a:latin typeface="Lora" pitchFamily="34" charset="0"/>
                <a:ea typeface="Lora" pitchFamily="34" charset="-122"/>
                <a:cs typeface="Lora" pitchFamily="34" charset="-120"/>
              </a:rPr>
              <a:t>Backend</a:t>
            </a:r>
            <a:endParaRPr lang="en-US" sz="2200" dirty="0"/>
          </a:p>
        </p:txBody>
      </p:sp>
      <p:sp>
        <p:nvSpPr>
          <p:cNvPr id="10" name="Text 4"/>
          <p:cNvSpPr/>
          <p:nvPr/>
        </p:nvSpPr>
        <p:spPr>
          <a:xfrm>
            <a:off x="7910155" y="4427339"/>
            <a:ext cx="5871924" cy="387787"/>
          </a:xfrm>
          <a:prstGeom prst="rect">
            <a:avLst/>
          </a:prstGeom>
          <a:noFill/>
          <a:ln/>
        </p:spPr>
        <p:txBody>
          <a:bodyPr wrap="none" lIns="0" tIns="0" rIns="0" bIns="0" rtlCol="0" anchor="t"/>
          <a:lstStyle/>
          <a:p>
            <a:pPr marL="0" indent="0" algn="l">
              <a:lnSpc>
                <a:spcPts val="3050"/>
              </a:lnSpc>
              <a:buNone/>
            </a:pPr>
            <a:r>
              <a:rPr lang="en-US" sz="1900" dirty="0">
                <a:solidFill>
                  <a:srgbClr val="3A3630"/>
                </a:solidFill>
                <a:latin typeface="Source Sans Pro" pitchFamily="34" charset="0"/>
                <a:ea typeface="Source Sans Pro" pitchFamily="34" charset="-122"/>
                <a:cs typeface="Source Sans Pro" pitchFamily="34" charset="-120"/>
              </a:rPr>
              <a:t>Node.js and Express.js</a:t>
            </a:r>
            <a:endParaRPr lang="en-US" sz="1900" dirty="0"/>
          </a:p>
        </p:txBody>
      </p:sp>
      <p:pic>
        <p:nvPicPr>
          <p:cNvPr id="11" name="Image 4" descr="preencoded.png"/>
          <p:cNvPicPr>
            <a:picLocks noChangeAspect="1"/>
          </p:cNvPicPr>
          <p:nvPr/>
        </p:nvPicPr>
        <p:blipFill>
          <a:blip r:embed="rId6"/>
          <a:stretch>
            <a:fillRect/>
          </a:stretch>
        </p:blipFill>
        <p:spPr>
          <a:xfrm>
            <a:off x="6334720" y="5622488"/>
            <a:ext cx="1211937" cy="1939171"/>
          </a:xfrm>
          <a:prstGeom prst="rect">
            <a:avLst/>
          </a:prstGeom>
        </p:spPr>
      </p:pic>
      <p:sp>
        <p:nvSpPr>
          <p:cNvPr id="12" name="Text 5"/>
          <p:cNvSpPr/>
          <p:nvPr/>
        </p:nvSpPr>
        <p:spPr>
          <a:xfrm>
            <a:off x="7910155" y="5864781"/>
            <a:ext cx="2851666" cy="356354"/>
          </a:xfrm>
          <a:prstGeom prst="rect">
            <a:avLst/>
          </a:prstGeom>
          <a:noFill/>
          <a:ln/>
        </p:spPr>
        <p:txBody>
          <a:bodyPr wrap="none" lIns="0" tIns="0" rIns="0" bIns="0" rtlCol="0" anchor="t"/>
          <a:lstStyle/>
          <a:p>
            <a:pPr marL="0" indent="0" algn="l">
              <a:lnSpc>
                <a:spcPts val="2800"/>
              </a:lnSpc>
              <a:buNone/>
            </a:pPr>
            <a:r>
              <a:rPr lang="en-US" sz="2200" dirty="0">
                <a:solidFill>
                  <a:srgbClr val="3A3630"/>
                </a:solidFill>
                <a:latin typeface="Lora" pitchFamily="34" charset="0"/>
                <a:ea typeface="Lora" pitchFamily="34" charset="-122"/>
                <a:cs typeface="Lora" pitchFamily="34" charset="-120"/>
              </a:rPr>
              <a:t>Database</a:t>
            </a:r>
            <a:endParaRPr lang="en-US" sz="2200" dirty="0"/>
          </a:p>
        </p:txBody>
      </p:sp>
      <p:sp>
        <p:nvSpPr>
          <p:cNvPr id="13" name="Text 6"/>
          <p:cNvSpPr/>
          <p:nvPr/>
        </p:nvSpPr>
        <p:spPr>
          <a:xfrm>
            <a:off x="7910155" y="6366510"/>
            <a:ext cx="5871924" cy="387787"/>
          </a:xfrm>
          <a:prstGeom prst="rect">
            <a:avLst/>
          </a:prstGeom>
          <a:noFill/>
          <a:ln/>
        </p:spPr>
        <p:txBody>
          <a:bodyPr wrap="none" lIns="0" tIns="0" rIns="0" bIns="0" rtlCol="0" anchor="t"/>
          <a:lstStyle/>
          <a:p>
            <a:pPr marL="0" indent="0" algn="l">
              <a:lnSpc>
                <a:spcPts val="3050"/>
              </a:lnSpc>
              <a:buNone/>
            </a:pPr>
            <a:r>
              <a:rPr lang="en-US" sz="1900" dirty="0">
                <a:solidFill>
                  <a:srgbClr val="3A3630"/>
                </a:solidFill>
                <a:latin typeface="Source Sans Pro" pitchFamily="34" charset="0"/>
                <a:ea typeface="Source Sans Pro" pitchFamily="34" charset="-122"/>
                <a:cs typeface="Source Sans Pro" pitchFamily="34" charset="-120"/>
              </a:rPr>
              <a:t>MongoDB</a:t>
            </a:r>
            <a:endParaRPr lang="en-US" sz="1900" dirty="0"/>
          </a:p>
        </p:txBody>
      </p:sp>
      <p:pic>
        <p:nvPicPr>
          <p:cNvPr id="14" name="Picture 13">
            <a:extLst>
              <a:ext uri="{FF2B5EF4-FFF2-40B4-BE49-F238E27FC236}">
                <a16:creationId xmlns:a16="http://schemas.microsoft.com/office/drawing/2014/main" id="{D984E10A-D4D7-D393-6D67-48F95B1804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916" y="2488167"/>
            <a:ext cx="5106567" cy="33766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5B261-00B9-C9C9-56F3-9D6EC491259D}"/>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714701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779621" y="790694"/>
            <a:ext cx="5241250" cy="655082"/>
          </a:xfrm>
          <a:prstGeom prst="rect">
            <a:avLst/>
          </a:prstGeom>
          <a:noFill/>
          <a:ln/>
        </p:spPr>
        <p:txBody>
          <a:bodyPr wrap="none" lIns="0" tIns="0" rIns="0" bIns="0" rtlCol="0" anchor="t"/>
          <a:lstStyle/>
          <a:p>
            <a:pPr marL="0" indent="0">
              <a:lnSpc>
                <a:spcPts val="5150"/>
              </a:lnSpc>
              <a:buNone/>
            </a:pPr>
            <a:r>
              <a:rPr lang="en-US" sz="4100" dirty="0">
                <a:solidFill>
                  <a:srgbClr val="38512F"/>
                </a:solidFill>
                <a:latin typeface="Lora" pitchFamily="34" charset="0"/>
                <a:ea typeface="Lora" pitchFamily="34" charset="-122"/>
                <a:cs typeface="Lora" pitchFamily="34" charset="-120"/>
              </a:rPr>
              <a:t>Project details</a:t>
            </a:r>
            <a:endParaRPr lang="en-US" sz="4100" dirty="0"/>
          </a:p>
        </p:txBody>
      </p:sp>
      <p:sp>
        <p:nvSpPr>
          <p:cNvPr id="5" name="Shape 1"/>
          <p:cNvSpPr/>
          <p:nvPr/>
        </p:nvSpPr>
        <p:spPr>
          <a:xfrm>
            <a:off x="779621" y="1779865"/>
            <a:ext cx="7584758" cy="1975485"/>
          </a:xfrm>
          <a:prstGeom prst="roundRect">
            <a:avLst>
              <a:gd name="adj" fmla="val 1691"/>
            </a:avLst>
          </a:prstGeom>
          <a:solidFill>
            <a:srgbClr val="F3E7D4"/>
          </a:solidFill>
          <a:ln/>
        </p:spPr>
      </p:sp>
      <p:sp>
        <p:nvSpPr>
          <p:cNvPr id="6" name="Text 2"/>
          <p:cNvSpPr/>
          <p:nvPr/>
        </p:nvSpPr>
        <p:spPr>
          <a:xfrm>
            <a:off x="1002268" y="2002512"/>
            <a:ext cx="3132534" cy="327541"/>
          </a:xfrm>
          <a:prstGeom prst="rect">
            <a:avLst/>
          </a:prstGeom>
          <a:noFill/>
          <a:ln/>
        </p:spPr>
        <p:txBody>
          <a:bodyPr wrap="none" lIns="0" tIns="0" rIns="0" bIns="0" rtlCol="0" anchor="t"/>
          <a:lstStyle/>
          <a:p>
            <a:pPr marL="0" indent="0">
              <a:lnSpc>
                <a:spcPts val="2550"/>
              </a:lnSpc>
              <a:buNone/>
            </a:pPr>
            <a:r>
              <a:rPr lang="en-US" sz="2050" dirty="0">
                <a:solidFill>
                  <a:srgbClr val="3A3630"/>
                </a:solidFill>
                <a:latin typeface="Lora" pitchFamily="34" charset="0"/>
                <a:ea typeface="Lora" pitchFamily="34" charset="-122"/>
                <a:cs typeface="Lora" pitchFamily="34" charset="-120"/>
              </a:rPr>
              <a:t>Food Delivery Application</a:t>
            </a:r>
            <a:endParaRPr lang="en-US" sz="2050" dirty="0"/>
          </a:p>
        </p:txBody>
      </p:sp>
      <p:sp>
        <p:nvSpPr>
          <p:cNvPr id="7" name="Text 3"/>
          <p:cNvSpPr/>
          <p:nvPr/>
        </p:nvSpPr>
        <p:spPr>
          <a:xfrm>
            <a:off x="1002268" y="2463641"/>
            <a:ext cx="7139464" cy="1069062"/>
          </a:xfrm>
          <a:prstGeom prst="rect">
            <a:avLst/>
          </a:prstGeom>
          <a:noFill/>
          <a:ln/>
        </p:spPr>
        <p:txBody>
          <a:bodyPr wrap="square" lIns="0" tIns="0" rIns="0" bIns="0" rtlCol="0" anchor="t"/>
          <a:lstStyle/>
          <a:p>
            <a:pPr marL="0" indent="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This internship project presents a challenging and exciting opportunity to gain practical experience in Full stack development by creating a “Food Delivery Application” from scratch.</a:t>
            </a:r>
            <a:endParaRPr lang="en-US" sz="1750" dirty="0"/>
          </a:p>
        </p:txBody>
      </p:sp>
      <p:sp>
        <p:nvSpPr>
          <p:cNvPr id="8" name="Shape 4"/>
          <p:cNvSpPr/>
          <p:nvPr/>
        </p:nvSpPr>
        <p:spPr>
          <a:xfrm>
            <a:off x="779621" y="3977997"/>
            <a:ext cx="7584758" cy="1619131"/>
          </a:xfrm>
          <a:prstGeom prst="roundRect">
            <a:avLst>
              <a:gd name="adj" fmla="val 2064"/>
            </a:avLst>
          </a:prstGeom>
          <a:solidFill>
            <a:srgbClr val="F3E7D4"/>
          </a:solidFill>
          <a:ln/>
        </p:spPr>
      </p:sp>
      <p:sp>
        <p:nvSpPr>
          <p:cNvPr id="9" name="Text 5"/>
          <p:cNvSpPr/>
          <p:nvPr/>
        </p:nvSpPr>
        <p:spPr>
          <a:xfrm>
            <a:off x="1002268" y="4200644"/>
            <a:ext cx="2620566" cy="327541"/>
          </a:xfrm>
          <a:prstGeom prst="rect">
            <a:avLst/>
          </a:prstGeom>
          <a:noFill/>
          <a:ln/>
        </p:spPr>
        <p:txBody>
          <a:bodyPr wrap="none" lIns="0" tIns="0" rIns="0" bIns="0" rtlCol="0" anchor="t"/>
          <a:lstStyle/>
          <a:p>
            <a:pPr marL="0" indent="0">
              <a:lnSpc>
                <a:spcPts val="2550"/>
              </a:lnSpc>
              <a:buNone/>
            </a:pPr>
            <a:r>
              <a:rPr lang="en-US" sz="2050" dirty="0">
                <a:solidFill>
                  <a:srgbClr val="3A3630"/>
                </a:solidFill>
                <a:latin typeface="Lora" pitchFamily="34" charset="0"/>
                <a:ea typeface="Lora" pitchFamily="34" charset="-122"/>
                <a:cs typeface="Lora" pitchFamily="34" charset="-120"/>
              </a:rPr>
              <a:t>MERN stack</a:t>
            </a:r>
            <a:endParaRPr lang="en-US" sz="2050" dirty="0"/>
          </a:p>
        </p:txBody>
      </p:sp>
      <p:sp>
        <p:nvSpPr>
          <p:cNvPr id="10" name="Text 6"/>
          <p:cNvSpPr/>
          <p:nvPr/>
        </p:nvSpPr>
        <p:spPr>
          <a:xfrm>
            <a:off x="1002268" y="4661773"/>
            <a:ext cx="7139464" cy="712708"/>
          </a:xfrm>
          <a:prstGeom prst="rect">
            <a:avLst/>
          </a:prstGeom>
          <a:noFill/>
          <a:ln/>
        </p:spPr>
        <p:txBody>
          <a:bodyPr wrap="square" lIns="0" tIns="0" rIns="0" bIns="0" rtlCol="0" anchor="t"/>
          <a:lstStyle/>
          <a:p>
            <a:pPr marL="0" indent="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It is developed using the MERN stack i.e( MongoDB, Express.js, React.js, Node.js).</a:t>
            </a:r>
            <a:endParaRPr lang="en-US" sz="1750" dirty="0"/>
          </a:p>
        </p:txBody>
      </p:sp>
      <p:sp>
        <p:nvSpPr>
          <p:cNvPr id="11" name="Shape 7"/>
          <p:cNvSpPr/>
          <p:nvPr/>
        </p:nvSpPr>
        <p:spPr>
          <a:xfrm>
            <a:off x="779621" y="5819775"/>
            <a:ext cx="7584758" cy="1619131"/>
          </a:xfrm>
          <a:prstGeom prst="roundRect">
            <a:avLst>
              <a:gd name="adj" fmla="val 2064"/>
            </a:avLst>
          </a:prstGeom>
          <a:solidFill>
            <a:srgbClr val="F3E7D4"/>
          </a:solidFill>
          <a:ln/>
        </p:spPr>
      </p:sp>
      <p:sp>
        <p:nvSpPr>
          <p:cNvPr id="12" name="Text 8"/>
          <p:cNvSpPr/>
          <p:nvPr/>
        </p:nvSpPr>
        <p:spPr>
          <a:xfrm>
            <a:off x="1002268" y="6042422"/>
            <a:ext cx="2620566" cy="327541"/>
          </a:xfrm>
          <a:prstGeom prst="rect">
            <a:avLst/>
          </a:prstGeom>
          <a:noFill/>
          <a:ln/>
        </p:spPr>
        <p:txBody>
          <a:bodyPr wrap="none" lIns="0" tIns="0" rIns="0" bIns="0" rtlCol="0" anchor="t"/>
          <a:lstStyle/>
          <a:p>
            <a:pPr marL="0" indent="0">
              <a:lnSpc>
                <a:spcPts val="2550"/>
              </a:lnSpc>
              <a:buNone/>
            </a:pPr>
            <a:r>
              <a:rPr lang="en-US" sz="2050" dirty="0">
                <a:solidFill>
                  <a:srgbClr val="3A3630"/>
                </a:solidFill>
                <a:latin typeface="Lora" pitchFamily="34" charset="0"/>
                <a:ea typeface="Lora" pitchFamily="34" charset="-122"/>
                <a:cs typeface="Lora" pitchFamily="34" charset="-120"/>
              </a:rPr>
              <a:t>Technologies</a:t>
            </a:r>
            <a:endParaRPr lang="en-US" sz="2050" dirty="0"/>
          </a:p>
        </p:txBody>
      </p:sp>
      <p:sp>
        <p:nvSpPr>
          <p:cNvPr id="13" name="Text 9"/>
          <p:cNvSpPr/>
          <p:nvPr/>
        </p:nvSpPr>
        <p:spPr>
          <a:xfrm>
            <a:off x="1002268" y="6503551"/>
            <a:ext cx="7139464" cy="712708"/>
          </a:xfrm>
          <a:prstGeom prst="rect">
            <a:avLst/>
          </a:prstGeom>
          <a:noFill/>
          <a:ln/>
        </p:spPr>
        <p:txBody>
          <a:bodyPr wrap="square" lIns="0" tIns="0" rIns="0" bIns="0" rtlCol="0" anchor="t"/>
          <a:lstStyle/>
          <a:p>
            <a:pPr marL="0" indent="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Frontend- React.js Backend- Node.js and Express.js Database- MongoDB It also used Mailtrap and Stripe for mails and payments respectively.</a:t>
            </a:r>
            <a:endParaRPr lang="en-US" sz="1750" dirty="0"/>
          </a:p>
        </p:txBody>
      </p:sp>
      <p:pic>
        <p:nvPicPr>
          <p:cNvPr id="15" name="Picture 14">
            <a:extLst>
              <a:ext uri="{FF2B5EF4-FFF2-40B4-BE49-F238E27FC236}">
                <a16:creationId xmlns:a16="http://schemas.microsoft.com/office/drawing/2014/main" id="{21EBAF71-D4C8-FC47-B7B3-FFE18CFD63B3}"/>
              </a:ext>
            </a:extLst>
          </p:cNvPr>
          <p:cNvPicPr>
            <a:picLocks noChangeAspect="1"/>
          </p:cNvPicPr>
          <p:nvPr/>
        </p:nvPicPr>
        <p:blipFill>
          <a:blip r:embed="rId4"/>
          <a:stretch>
            <a:fillRect/>
          </a:stretch>
        </p:blipFill>
        <p:spPr>
          <a:xfrm>
            <a:off x="9144000" y="2463641"/>
            <a:ext cx="5486400" cy="30640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803791" y="635437"/>
            <a:ext cx="5403771" cy="675442"/>
          </a:xfrm>
          <a:prstGeom prst="rect">
            <a:avLst/>
          </a:prstGeom>
          <a:noFill/>
          <a:ln/>
        </p:spPr>
        <p:txBody>
          <a:bodyPr wrap="none" lIns="0" tIns="0" rIns="0" bIns="0" rtlCol="0" anchor="t"/>
          <a:lstStyle/>
          <a:p>
            <a:pPr marL="0" indent="0">
              <a:lnSpc>
                <a:spcPts val="5300"/>
              </a:lnSpc>
              <a:buNone/>
            </a:pPr>
            <a:r>
              <a:rPr lang="en-US" sz="4250" dirty="0">
                <a:solidFill>
                  <a:srgbClr val="38512F"/>
                </a:solidFill>
                <a:latin typeface="Lora" pitchFamily="34" charset="0"/>
                <a:ea typeface="Lora" pitchFamily="34" charset="-122"/>
                <a:cs typeface="Lora" pitchFamily="34" charset="-120"/>
              </a:rPr>
              <a:t>Functionalities</a:t>
            </a:r>
            <a:endParaRPr lang="en-US" sz="4250" dirty="0"/>
          </a:p>
        </p:txBody>
      </p:sp>
      <p:sp>
        <p:nvSpPr>
          <p:cNvPr id="5" name="Shape 1"/>
          <p:cNvSpPr/>
          <p:nvPr/>
        </p:nvSpPr>
        <p:spPr>
          <a:xfrm>
            <a:off x="803791" y="1655326"/>
            <a:ext cx="7536418" cy="5938838"/>
          </a:xfrm>
          <a:prstGeom prst="roundRect">
            <a:avLst>
              <a:gd name="adj" fmla="val 580"/>
            </a:avLst>
          </a:prstGeom>
          <a:noFill/>
          <a:ln w="7620">
            <a:solidFill>
              <a:srgbClr val="000000">
                <a:alpha val="8000"/>
              </a:srgbClr>
            </a:solidFill>
            <a:prstDash val="solid"/>
          </a:ln>
        </p:spPr>
      </p:sp>
      <p:sp>
        <p:nvSpPr>
          <p:cNvPr id="6" name="Shape 2"/>
          <p:cNvSpPr/>
          <p:nvPr/>
        </p:nvSpPr>
        <p:spPr>
          <a:xfrm>
            <a:off x="811411" y="1662946"/>
            <a:ext cx="7521178" cy="658178"/>
          </a:xfrm>
          <a:prstGeom prst="rect">
            <a:avLst/>
          </a:prstGeom>
          <a:solidFill>
            <a:srgbClr val="FFFFFF">
              <a:alpha val="4000"/>
            </a:srgbClr>
          </a:solidFill>
          <a:ln/>
        </p:spPr>
      </p:sp>
      <p:sp>
        <p:nvSpPr>
          <p:cNvPr id="7" name="Text 3"/>
          <p:cNvSpPr/>
          <p:nvPr/>
        </p:nvSpPr>
        <p:spPr>
          <a:xfrm>
            <a:off x="1040963" y="1808321"/>
            <a:ext cx="7062073" cy="367427"/>
          </a:xfrm>
          <a:prstGeom prst="rect">
            <a:avLst/>
          </a:prstGeom>
          <a:noFill/>
          <a:ln/>
        </p:spPr>
        <p:txBody>
          <a:bodyPr wrap="none" lIns="0" tIns="0" rIns="0" bIns="0" rtlCol="0" anchor="t"/>
          <a:lstStyle/>
          <a:p>
            <a:pPr marL="0" indent="0">
              <a:lnSpc>
                <a:spcPts val="2850"/>
              </a:lnSpc>
              <a:buNone/>
            </a:pPr>
            <a:r>
              <a:rPr lang="en-US" sz="1800" dirty="0">
                <a:solidFill>
                  <a:srgbClr val="3A3630"/>
                </a:solidFill>
                <a:latin typeface="Source Sans Pro" pitchFamily="34" charset="0"/>
                <a:ea typeface="Source Sans Pro" pitchFamily="34" charset="-122"/>
                <a:cs typeface="Source Sans Pro" pitchFamily="34" charset="-120"/>
              </a:rPr>
              <a:t>Display restaurants in home page</a:t>
            </a:r>
            <a:endParaRPr lang="en-US" sz="1800" dirty="0"/>
          </a:p>
        </p:txBody>
      </p:sp>
      <p:sp>
        <p:nvSpPr>
          <p:cNvPr id="8" name="Shape 4"/>
          <p:cNvSpPr/>
          <p:nvPr/>
        </p:nvSpPr>
        <p:spPr>
          <a:xfrm>
            <a:off x="811411" y="2321123"/>
            <a:ext cx="7521178" cy="658178"/>
          </a:xfrm>
          <a:prstGeom prst="rect">
            <a:avLst/>
          </a:prstGeom>
          <a:solidFill>
            <a:srgbClr val="000000">
              <a:alpha val="4000"/>
            </a:srgbClr>
          </a:solidFill>
          <a:ln/>
        </p:spPr>
      </p:sp>
      <p:sp>
        <p:nvSpPr>
          <p:cNvPr id="9" name="Text 5"/>
          <p:cNvSpPr/>
          <p:nvPr/>
        </p:nvSpPr>
        <p:spPr>
          <a:xfrm>
            <a:off x="1040963" y="2466499"/>
            <a:ext cx="7062073" cy="367427"/>
          </a:xfrm>
          <a:prstGeom prst="rect">
            <a:avLst/>
          </a:prstGeom>
          <a:noFill/>
          <a:ln/>
        </p:spPr>
        <p:txBody>
          <a:bodyPr wrap="none" lIns="0" tIns="0" rIns="0" bIns="0" rtlCol="0" anchor="t"/>
          <a:lstStyle/>
          <a:p>
            <a:pPr marL="0" indent="0">
              <a:lnSpc>
                <a:spcPts val="2850"/>
              </a:lnSpc>
              <a:buNone/>
            </a:pPr>
            <a:r>
              <a:rPr lang="en-US" sz="1800" dirty="0">
                <a:solidFill>
                  <a:srgbClr val="3A3630"/>
                </a:solidFill>
                <a:latin typeface="Source Sans Pro" pitchFamily="34" charset="0"/>
                <a:ea typeface="Source Sans Pro" pitchFamily="34" charset="-122"/>
                <a:cs typeface="Source Sans Pro" pitchFamily="34" charset="-120"/>
              </a:rPr>
              <a:t>Search restaurant</a:t>
            </a:r>
            <a:endParaRPr lang="en-US" sz="1800" dirty="0"/>
          </a:p>
        </p:txBody>
      </p:sp>
      <p:sp>
        <p:nvSpPr>
          <p:cNvPr id="10" name="Shape 6"/>
          <p:cNvSpPr/>
          <p:nvPr/>
        </p:nvSpPr>
        <p:spPr>
          <a:xfrm>
            <a:off x="811411" y="2979301"/>
            <a:ext cx="7521178" cy="658178"/>
          </a:xfrm>
          <a:prstGeom prst="rect">
            <a:avLst/>
          </a:prstGeom>
          <a:solidFill>
            <a:srgbClr val="FFFFFF">
              <a:alpha val="4000"/>
            </a:srgbClr>
          </a:solidFill>
          <a:ln/>
        </p:spPr>
      </p:sp>
      <p:sp>
        <p:nvSpPr>
          <p:cNvPr id="11" name="Text 7"/>
          <p:cNvSpPr/>
          <p:nvPr/>
        </p:nvSpPr>
        <p:spPr>
          <a:xfrm>
            <a:off x="1040963" y="3124676"/>
            <a:ext cx="7062073" cy="367427"/>
          </a:xfrm>
          <a:prstGeom prst="rect">
            <a:avLst/>
          </a:prstGeom>
          <a:noFill/>
          <a:ln/>
        </p:spPr>
        <p:txBody>
          <a:bodyPr wrap="none" lIns="0" tIns="0" rIns="0" bIns="0" rtlCol="0" anchor="t"/>
          <a:lstStyle/>
          <a:p>
            <a:pPr marL="0" indent="0">
              <a:lnSpc>
                <a:spcPts val="2850"/>
              </a:lnSpc>
              <a:buNone/>
            </a:pPr>
            <a:r>
              <a:rPr lang="en-US" sz="1800" dirty="0">
                <a:solidFill>
                  <a:srgbClr val="3A3630"/>
                </a:solidFill>
                <a:latin typeface="Source Sans Pro" pitchFamily="34" charset="0"/>
                <a:ea typeface="Source Sans Pro" pitchFamily="34" charset="-122"/>
                <a:cs typeface="Source Sans Pro" pitchFamily="34" charset="-120"/>
              </a:rPr>
              <a:t>Each restaurant has distinct menu</a:t>
            </a:r>
            <a:endParaRPr lang="en-US" sz="1800" dirty="0"/>
          </a:p>
        </p:txBody>
      </p:sp>
      <p:sp>
        <p:nvSpPr>
          <p:cNvPr id="12" name="Shape 8"/>
          <p:cNvSpPr/>
          <p:nvPr/>
        </p:nvSpPr>
        <p:spPr>
          <a:xfrm>
            <a:off x="811411" y="3637478"/>
            <a:ext cx="7521178" cy="658178"/>
          </a:xfrm>
          <a:prstGeom prst="rect">
            <a:avLst/>
          </a:prstGeom>
          <a:solidFill>
            <a:srgbClr val="000000">
              <a:alpha val="4000"/>
            </a:srgbClr>
          </a:solidFill>
          <a:ln/>
        </p:spPr>
      </p:sp>
      <p:sp>
        <p:nvSpPr>
          <p:cNvPr id="13" name="Text 9"/>
          <p:cNvSpPr/>
          <p:nvPr/>
        </p:nvSpPr>
        <p:spPr>
          <a:xfrm>
            <a:off x="1040963" y="3782854"/>
            <a:ext cx="7062073" cy="367427"/>
          </a:xfrm>
          <a:prstGeom prst="rect">
            <a:avLst/>
          </a:prstGeom>
          <a:noFill/>
          <a:ln/>
        </p:spPr>
        <p:txBody>
          <a:bodyPr wrap="none" lIns="0" tIns="0" rIns="0" bIns="0" rtlCol="0" anchor="t"/>
          <a:lstStyle/>
          <a:p>
            <a:pPr marL="0" indent="0">
              <a:lnSpc>
                <a:spcPts val="2850"/>
              </a:lnSpc>
              <a:buNone/>
            </a:pPr>
            <a:r>
              <a:rPr lang="en-US" sz="1800" dirty="0">
                <a:solidFill>
                  <a:srgbClr val="3A3630"/>
                </a:solidFill>
                <a:latin typeface="Source Sans Pro" pitchFamily="34" charset="0"/>
                <a:ea typeface="Source Sans Pro" pitchFamily="34" charset="-122"/>
                <a:cs typeface="Source Sans Pro" pitchFamily="34" charset="-120"/>
              </a:rPr>
              <a:t>Can login and create account</a:t>
            </a:r>
            <a:endParaRPr lang="en-US" sz="1800" dirty="0"/>
          </a:p>
        </p:txBody>
      </p:sp>
      <p:sp>
        <p:nvSpPr>
          <p:cNvPr id="14" name="Shape 10"/>
          <p:cNvSpPr/>
          <p:nvPr/>
        </p:nvSpPr>
        <p:spPr>
          <a:xfrm>
            <a:off x="811411" y="4295656"/>
            <a:ext cx="7521178" cy="658178"/>
          </a:xfrm>
          <a:prstGeom prst="rect">
            <a:avLst/>
          </a:prstGeom>
          <a:solidFill>
            <a:srgbClr val="FFFFFF">
              <a:alpha val="4000"/>
            </a:srgbClr>
          </a:solidFill>
          <a:ln/>
        </p:spPr>
      </p:sp>
      <p:sp>
        <p:nvSpPr>
          <p:cNvPr id="15" name="Text 11"/>
          <p:cNvSpPr/>
          <p:nvPr/>
        </p:nvSpPr>
        <p:spPr>
          <a:xfrm>
            <a:off x="1040963" y="4441031"/>
            <a:ext cx="7062073" cy="367427"/>
          </a:xfrm>
          <a:prstGeom prst="rect">
            <a:avLst/>
          </a:prstGeom>
          <a:noFill/>
          <a:ln/>
        </p:spPr>
        <p:txBody>
          <a:bodyPr wrap="none" lIns="0" tIns="0" rIns="0" bIns="0" rtlCol="0" anchor="t"/>
          <a:lstStyle/>
          <a:p>
            <a:pPr marL="0" indent="0">
              <a:lnSpc>
                <a:spcPts val="2850"/>
              </a:lnSpc>
              <a:buNone/>
            </a:pPr>
            <a:r>
              <a:rPr lang="en-US" sz="1800" dirty="0">
                <a:solidFill>
                  <a:srgbClr val="3A3630"/>
                </a:solidFill>
                <a:latin typeface="Source Sans Pro" pitchFamily="34" charset="0"/>
                <a:ea typeface="Source Sans Pro" pitchFamily="34" charset="-122"/>
                <a:cs typeface="Source Sans Pro" pitchFamily="34" charset="-120"/>
              </a:rPr>
              <a:t>Forgot password option is available</a:t>
            </a:r>
            <a:endParaRPr lang="en-US" sz="1800" dirty="0"/>
          </a:p>
        </p:txBody>
      </p:sp>
      <p:sp>
        <p:nvSpPr>
          <p:cNvPr id="16" name="Shape 12"/>
          <p:cNvSpPr/>
          <p:nvPr/>
        </p:nvSpPr>
        <p:spPr>
          <a:xfrm>
            <a:off x="811411" y="4953833"/>
            <a:ext cx="7521178" cy="658178"/>
          </a:xfrm>
          <a:prstGeom prst="rect">
            <a:avLst/>
          </a:prstGeom>
          <a:solidFill>
            <a:srgbClr val="000000">
              <a:alpha val="4000"/>
            </a:srgbClr>
          </a:solidFill>
          <a:ln/>
        </p:spPr>
      </p:sp>
      <p:sp>
        <p:nvSpPr>
          <p:cNvPr id="17" name="Text 13"/>
          <p:cNvSpPr/>
          <p:nvPr/>
        </p:nvSpPr>
        <p:spPr>
          <a:xfrm>
            <a:off x="1040963" y="5099209"/>
            <a:ext cx="7062073" cy="367427"/>
          </a:xfrm>
          <a:prstGeom prst="rect">
            <a:avLst/>
          </a:prstGeom>
          <a:noFill/>
          <a:ln/>
        </p:spPr>
        <p:txBody>
          <a:bodyPr wrap="none" lIns="0" tIns="0" rIns="0" bIns="0" rtlCol="0" anchor="t"/>
          <a:lstStyle/>
          <a:p>
            <a:pPr marL="0" indent="0">
              <a:lnSpc>
                <a:spcPts val="2850"/>
              </a:lnSpc>
              <a:buNone/>
            </a:pPr>
            <a:r>
              <a:rPr lang="en-US" sz="1800" dirty="0">
                <a:solidFill>
                  <a:srgbClr val="3A3630"/>
                </a:solidFill>
                <a:latin typeface="Source Sans Pro" pitchFamily="34" charset="0"/>
                <a:ea typeface="Source Sans Pro" pitchFamily="34" charset="-122"/>
                <a:cs typeface="Source Sans Pro" pitchFamily="34" charset="-120"/>
              </a:rPr>
              <a:t>Has a cart which stores items we ordered</a:t>
            </a:r>
            <a:endParaRPr lang="en-US" sz="1800" dirty="0"/>
          </a:p>
        </p:txBody>
      </p:sp>
      <p:sp>
        <p:nvSpPr>
          <p:cNvPr id="18" name="Shape 14"/>
          <p:cNvSpPr/>
          <p:nvPr/>
        </p:nvSpPr>
        <p:spPr>
          <a:xfrm>
            <a:off x="811411" y="5612011"/>
            <a:ext cx="7521178" cy="658178"/>
          </a:xfrm>
          <a:prstGeom prst="rect">
            <a:avLst/>
          </a:prstGeom>
          <a:solidFill>
            <a:srgbClr val="FFFFFF">
              <a:alpha val="4000"/>
            </a:srgbClr>
          </a:solidFill>
          <a:ln/>
        </p:spPr>
      </p:sp>
      <p:sp>
        <p:nvSpPr>
          <p:cNvPr id="19" name="Text 15"/>
          <p:cNvSpPr/>
          <p:nvPr/>
        </p:nvSpPr>
        <p:spPr>
          <a:xfrm>
            <a:off x="1040963" y="5757386"/>
            <a:ext cx="7062073" cy="367427"/>
          </a:xfrm>
          <a:prstGeom prst="rect">
            <a:avLst/>
          </a:prstGeom>
          <a:noFill/>
          <a:ln/>
        </p:spPr>
        <p:txBody>
          <a:bodyPr wrap="none" lIns="0" tIns="0" rIns="0" bIns="0" rtlCol="0" anchor="t"/>
          <a:lstStyle/>
          <a:p>
            <a:pPr marL="0" indent="0">
              <a:lnSpc>
                <a:spcPts val="2850"/>
              </a:lnSpc>
              <a:buNone/>
            </a:pPr>
            <a:r>
              <a:rPr lang="en-US" sz="1800" dirty="0">
                <a:solidFill>
                  <a:srgbClr val="3A3630"/>
                </a:solidFill>
                <a:latin typeface="Source Sans Pro" pitchFamily="34" charset="0"/>
                <a:ea typeface="Source Sans Pro" pitchFamily="34" charset="-122"/>
                <a:cs typeface="Source Sans Pro" pitchFamily="34" charset="-120"/>
              </a:rPr>
              <a:t>Can processed to payment</a:t>
            </a:r>
            <a:endParaRPr lang="en-US" sz="1800" dirty="0"/>
          </a:p>
        </p:txBody>
      </p:sp>
      <p:sp>
        <p:nvSpPr>
          <p:cNvPr id="20" name="Shape 16"/>
          <p:cNvSpPr/>
          <p:nvPr/>
        </p:nvSpPr>
        <p:spPr>
          <a:xfrm>
            <a:off x="811411" y="6270188"/>
            <a:ext cx="7521178" cy="658178"/>
          </a:xfrm>
          <a:prstGeom prst="rect">
            <a:avLst/>
          </a:prstGeom>
          <a:solidFill>
            <a:srgbClr val="000000">
              <a:alpha val="4000"/>
            </a:srgbClr>
          </a:solidFill>
          <a:ln/>
        </p:spPr>
      </p:sp>
      <p:sp>
        <p:nvSpPr>
          <p:cNvPr id="21" name="Text 17"/>
          <p:cNvSpPr/>
          <p:nvPr/>
        </p:nvSpPr>
        <p:spPr>
          <a:xfrm>
            <a:off x="1040963" y="6415564"/>
            <a:ext cx="7062073" cy="367427"/>
          </a:xfrm>
          <a:prstGeom prst="rect">
            <a:avLst/>
          </a:prstGeom>
          <a:noFill/>
          <a:ln/>
        </p:spPr>
        <p:txBody>
          <a:bodyPr wrap="none" lIns="0" tIns="0" rIns="0" bIns="0" rtlCol="0" anchor="t"/>
          <a:lstStyle/>
          <a:p>
            <a:pPr marL="0" indent="0">
              <a:lnSpc>
                <a:spcPts val="2850"/>
              </a:lnSpc>
              <a:buNone/>
            </a:pPr>
            <a:r>
              <a:rPr lang="en-US" sz="1800" dirty="0">
                <a:solidFill>
                  <a:srgbClr val="3A3630"/>
                </a:solidFill>
                <a:latin typeface="Source Sans Pro" pitchFamily="34" charset="0"/>
                <a:ea typeface="Source Sans Pro" pitchFamily="34" charset="-122"/>
                <a:cs typeface="Source Sans Pro" pitchFamily="34" charset="-120"/>
              </a:rPr>
              <a:t>Can view orders</a:t>
            </a:r>
            <a:endParaRPr lang="en-US" sz="1800" dirty="0"/>
          </a:p>
        </p:txBody>
      </p:sp>
      <p:sp>
        <p:nvSpPr>
          <p:cNvPr id="22" name="Shape 18"/>
          <p:cNvSpPr/>
          <p:nvPr/>
        </p:nvSpPr>
        <p:spPr>
          <a:xfrm>
            <a:off x="811411" y="6928366"/>
            <a:ext cx="7521178" cy="658178"/>
          </a:xfrm>
          <a:prstGeom prst="rect">
            <a:avLst/>
          </a:prstGeom>
          <a:solidFill>
            <a:srgbClr val="FFFFFF">
              <a:alpha val="4000"/>
            </a:srgbClr>
          </a:solidFill>
          <a:ln/>
        </p:spPr>
      </p:sp>
      <p:sp>
        <p:nvSpPr>
          <p:cNvPr id="23" name="Text 19"/>
          <p:cNvSpPr/>
          <p:nvPr/>
        </p:nvSpPr>
        <p:spPr>
          <a:xfrm>
            <a:off x="1040963" y="7073741"/>
            <a:ext cx="7062073" cy="367427"/>
          </a:xfrm>
          <a:prstGeom prst="rect">
            <a:avLst/>
          </a:prstGeom>
          <a:noFill/>
          <a:ln/>
        </p:spPr>
        <p:txBody>
          <a:bodyPr wrap="none" lIns="0" tIns="0" rIns="0" bIns="0" rtlCol="0" anchor="t"/>
          <a:lstStyle/>
          <a:p>
            <a:pPr marL="0" indent="0">
              <a:lnSpc>
                <a:spcPts val="2850"/>
              </a:lnSpc>
              <a:buNone/>
            </a:pPr>
            <a:r>
              <a:rPr lang="en-US" sz="1800" dirty="0">
                <a:solidFill>
                  <a:srgbClr val="3A3630"/>
                </a:solidFill>
                <a:latin typeface="Source Sans Pro" pitchFamily="34" charset="0"/>
                <a:ea typeface="Source Sans Pro" pitchFamily="34" charset="-122"/>
                <a:cs typeface="Source Sans Pro" pitchFamily="34" charset="-120"/>
              </a:rPr>
              <a:t>Can see profile and update it</a:t>
            </a:r>
            <a:endParaRPr lang="en-US" sz="1800" dirty="0"/>
          </a:p>
        </p:txBody>
      </p:sp>
      <p:pic>
        <p:nvPicPr>
          <p:cNvPr id="25" name="Picture 24">
            <a:extLst>
              <a:ext uri="{FF2B5EF4-FFF2-40B4-BE49-F238E27FC236}">
                <a16:creationId xmlns:a16="http://schemas.microsoft.com/office/drawing/2014/main" id="{E1147236-E52E-306F-CC35-732F9D30EAF8}"/>
              </a:ext>
            </a:extLst>
          </p:cNvPr>
          <p:cNvPicPr>
            <a:picLocks noChangeAspect="1"/>
          </p:cNvPicPr>
          <p:nvPr/>
        </p:nvPicPr>
        <p:blipFill>
          <a:blip r:embed="rId4"/>
          <a:stretch>
            <a:fillRect/>
          </a:stretch>
        </p:blipFill>
        <p:spPr>
          <a:xfrm>
            <a:off x="9144000" y="2321124"/>
            <a:ext cx="5486400" cy="32938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363867"/>
            <a:ext cx="4869061" cy="3501747"/>
          </a:xfrm>
          <a:prstGeom prst="rect">
            <a:avLst/>
          </a:prstGeom>
        </p:spPr>
      </p:pic>
      <p:sp>
        <p:nvSpPr>
          <p:cNvPr id="4" name="Text 0"/>
          <p:cNvSpPr/>
          <p:nvPr/>
        </p:nvSpPr>
        <p:spPr>
          <a:xfrm>
            <a:off x="6350437" y="3369112"/>
            <a:ext cx="5809059" cy="726043"/>
          </a:xfrm>
          <a:prstGeom prst="rect">
            <a:avLst/>
          </a:prstGeom>
          <a:noFill/>
          <a:ln/>
        </p:spPr>
        <p:txBody>
          <a:bodyPr wrap="none" lIns="0" tIns="0" rIns="0" bIns="0" rtlCol="0" anchor="t"/>
          <a:lstStyle/>
          <a:p>
            <a:pPr marL="0" indent="0">
              <a:lnSpc>
                <a:spcPts val="5700"/>
              </a:lnSpc>
              <a:buNone/>
            </a:pPr>
            <a:r>
              <a:rPr lang="en-US" sz="4550" dirty="0">
                <a:solidFill>
                  <a:srgbClr val="38512F"/>
                </a:solidFill>
                <a:latin typeface="Lora" pitchFamily="34" charset="0"/>
                <a:ea typeface="Lora" pitchFamily="34" charset="-122"/>
                <a:cs typeface="Lora" pitchFamily="34" charset="-120"/>
              </a:rPr>
              <a:t>Project live demo</a:t>
            </a:r>
            <a:endParaRPr lang="en-US" sz="4550" dirty="0"/>
          </a:p>
        </p:txBody>
      </p:sp>
      <p:sp>
        <p:nvSpPr>
          <p:cNvPr id="5" name="Text 1"/>
          <p:cNvSpPr/>
          <p:nvPr/>
        </p:nvSpPr>
        <p:spPr>
          <a:xfrm>
            <a:off x="6350437" y="4465439"/>
            <a:ext cx="7415927" cy="395049"/>
          </a:xfrm>
          <a:prstGeom prst="rect">
            <a:avLst/>
          </a:prstGeom>
          <a:noFill/>
          <a:ln/>
        </p:spPr>
        <p:txBody>
          <a:bodyPr wrap="none" lIns="0" tIns="0" rIns="0" bIns="0" rtlCol="0" anchor="t"/>
          <a:lstStyle/>
          <a:p>
            <a:pPr marL="0" indent="0">
              <a:lnSpc>
                <a:spcPts val="3100"/>
              </a:lnSpc>
              <a:buNone/>
            </a:pPr>
            <a:r>
              <a:rPr lang="en-US" sz="1900" dirty="0">
                <a:solidFill>
                  <a:srgbClr val="3A3630"/>
                </a:solidFill>
                <a:latin typeface="Source Sans Pro" pitchFamily="34" charset="0"/>
                <a:ea typeface="Source Sans Pro" pitchFamily="34" charset="-122"/>
                <a:cs typeface="Source Sans Pro" pitchFamily="34" charset="-120"/>
              </a:rPr>
              <a:t>The project is live.</a:t>
            </a:r>
            <a:endParaRPr lang="en-US" sz="1900" dirty="0"/>
          </a:p>
        </p:txBody>
      </p:sp>
      <p:pic>
        <p:nvPicPr>
          <p:cNvPr id="7" name="Picture 6">
            <a:extLst>
              <a:ext uri="{FF2B5EF4-FFF2-40B4-BE49-F238E27FC236}">
                <a16:creationId xmlns:a16="http://schemas.microsoft.com/office/drawing/2014/main" id="{40C855FE-CABE-B9B1-A8E6-FD88B3036C9C}"/>
              </a:ext>
            </a:extLst>
          </p:cNvPr>
          <p:cNvPicPr>
            <a:picLocks noChangeAspect="1"/>
          </p:cNvPicPr>
          <p:nvPr/>
        </p:nvPicPr>
        <p:blipFill>
          <a:blip r:embed="rId5"/>
          <a:stretch>
            <a:fillRect/>
          </a:stretch>
        </p:blipFill>
        <p:spPr>
          <a:xfrm>
            <a:off x="11096132" y="7013620"/>
            <a:ext cx="3534268" cy="10955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4"/>
          <a:stretch>
            <a:fillRect/>
          </a:stretch>
        </p:blipFill>
        <p:spPr>
          <a:xfrm>
            <a:off x="5460683" y="308610"/>
            <a:ext cx="3709035" cy="2468880"/>
          </a:xfrm>
          <a:prstGeom prst="rect">
            <a:avLst/>
          </a:prstGeom>
        </p:spPr>
      </p:pic>
      <p:sp>
        <p:nvSpPr>
          <p:cNvPr id="4" name="Text 0"/>
          <p:cNvSpPr/>
          <p:nvPr/>
        </p:nvSpPr>
        <p:spPr>
          <a:xfrm>
            <a:off x="968693" y="4319587"/>
            <a:ext cx="5809059" cy="726043"/>
          </a:xfrm>
          <a:prstGeom prst="rect">
            <a:avLst/>
          </a:prstGeom>
          <a:noFill/>
          <a:ln/>
        </p:spPr>
        <p:txBody>
          <a:bodyPr wrap="none" lIns="0" tIns="0" rIns="0" bIns="0" rtlCol="0" anchor="t"/>
          <a:lstStyle/>
          <a:p>
            <a:pPr marL="0" indent="0">
              <a:lnSpc>
                <a:spcPts val="5700"/>
              </a:lnSpc>
              <a:buNone/>
            </a:pPr>
            <a:r>
              <a:rPr lang="en-US" sz="4550" dirty="0">
                <a:solidFill>
                  <a:srgbClr val="38512F"/>
                </a:solidFill>
                <a:latin typeface="Lora" pitchFamily="34" charset="0"/>
                <a:ea typeface="Lora" pitchFamily="34" charset="-122"/>
                <a:cs typeface="Lora" pitchFamily="34" charset="-120"/>
              </a:rPr>
              <a:t>Conclusion</a:t>
            </a:r>
            <a:endParaRPr lang="en-US" sz="4550" dirty="0"/>
          </a:p>
        </p:txBody>
      </p:sp>
      <p:sp>
        <p:nvSpPr>
          <p:cNvPr id="5" name="Text 1"/>
          <p:cNvSpPr/>
          <p:nvPr/>
        </p:nvSpPr>
        <p:spPr>
          <a:xfrm>
            <a:off x="982793" y="5275238"/>
            <a:ext cx="12692896" cy="2090204"/>
          </a:xfrm>
          <a:prstGeom prst="rect">
            <a:avLst/>
          </a:prstGeom>
          <a:noFill/>
          <a:ln/>
        </p:spPr>
        <p:txBody>
          <a:bodyPr wrap="square" lIns="0" tIns="0" rIns="0" bIns="0" rtlCol="0" anchor="t"/>
          <a:lstStyle/>
          <a:p>
            <a:pPr marL="0" indent="0">
              <a:lnSpc>
                <a:spcPts val="3100"/>
              </a:lnSpc>
              <a:buNone/>
            </a:pPr>
            <a:r>
              <a:rPr lang="en-US" sz="2000" dirty="0">
                <a:latin typeface="Didact Gothic" panose="00000500000000000000" pitchFamily="2" charset="0"/>
              </a:rPr>
              <a:t>My internship at </a:t>
            </a:r>
            <a:r>
              <a:rPr lang="en-US" sz="2000" dirty="0" err="1">
                <a:latin typeface="Didact Gothic" panose="00000500000000000000" pitchFamily="2" charset="0"/>
              </a:rPr>
              <a:t>Webstack</a:t>
            </a:r>
            <a:r>
              <a:rPr lang="en-US" sz="2000" dirty="0">
                <a:latin typeface="Didact Gothic" panose="00000500000000000000" pitchFamily="2" charset="0"/>
              </a:rPr>
              <a:t> Academy was a transformative experience that solidified my foundation in full-stack development, particularly with the MERN stack. By working on the "</a:t>
            </a:r>
            <a:r>
              <a:rPr lang="en-US" sz="2000" dirty="0" err="1">
                <a:latin typeface="Didact Gothic" panose="00000500000000000000" pitchFamily="2" charset="0"/>
              </a:rPr>
              <a:t>Orderlt</a:t>
            </a:r>
            <a:r>
              <a:rPr lang="en-US" sz="2000" dirty="0">
                <a:latin typeface="Didact Gothic" panose="00000500000000000000" pitchFamily="2" charset="0"/>
              </a:rPr>
              <a:t>" food ordering system, I not only honed my technical skills but also developed the confidence and competence needed to thrive in the tech industry. This internship has positioned me well for future opportunities in web development, and I'm eager to apply the knowledge and experience gained to real-world challenges</a:t>
            </a:r>
            <a:endParaRPr lang="en-US" sz="1900" dirty="0"/>
          </a:p>
        </p:txBody>
      </p:sp>
      <p:pic>
        <p:nvPicPr>
          <p:cNvPr id="7" name="Picture 6">
            <a:extLst>
              <a:ext uri="{FF2B5EF4-FFF2-40B4-BE49-F238E27FC236}">
                <a16:creationId xmlns:a16="http://schemas.microsoft.com/office/drawing/2014/main" id="{9C3517FC-3DF4-E12B-09E8-3F9B936AFDBC}"/>
              </a:ext>
            </a:extLst>
          </p:cNvPr>
          <p:cNvPicPr>
            <a:picLocks noChangeAspect="1"/>
          </p:cNvPicPr>
          <p:nvPr/>
        </p:nvPicPr>
        <p:blipFill>
          <a:blip r:embed="rId5"/>
          <a:stretch>
            <a:fillRect/>
          </a:stretch>
        </p:blipFill>
        <p:spPr>
          <a:xfrm>
            <a:off x="11004321" y="7134072"/>
            <a:ext cx="3534268" cy="109552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760</Words>
  <Application>Microsoft Office PowerPoint</Application>
  <PresentationFormat>Custom</PresentationFormat>
  <Paragraphs>64</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Julius Sans One</vt:lpstr>
      <vt:lpstr>Lora</vt:lpstr>
      <vt:lpstr>Source Sans Pro</vt:lpstr>
      <vt:lpstr>Didact Gothic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Himanshu Mondal</cp:lastModifiedBy>
  <cp:revision>2</cp:revision>
  <dcterms:created xsi:type="dcterms:W3CDTF">2024-09-01T21:05:07Z</dcterms:created>
  <dcterms:modified xsi:type="dcterms:W3CDTF">2024-09-01T21:26:53Z</dcterms:modified>
</cp:coreProperties>
</file>